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  <a:srgbClr val="00C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9"/>
    <p:restoredTop sz="94674"/>
  </p:normalViewPr>
  <p:slideViewPr>
    <p:cSldViewPr>
      <p:cViewPr varScale="1">
        <p:scale>
          <a:sx n="38" d="100"/>
          <a:sy n="38" d="100"/>
        </p:scale>
        <p:origin x="81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591086" y="5749466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8835" y="0"/>
                </a:moveTo>
                <a:lnTo>
                  <a:pt x="369991" y="2817"/>
                </a:lnTo>
                <a:lnTo>
                  <a:pt x="322801" y="11061"/>
                </a:lnTo>
                <a:lnTo>
                  <a:pt x="277581" y="24417"/>
                </a:lnTo>
                <a:lnTo>
                  <a:pt x="234643" y="42571"/>
                </a:lnTo>
                <a:lnTo>
                  <a:pt x="194304" y="65208"/>
                </a:lnTo>
                <a:lnTo>
                  <a:pt x="156876" y="92014"/>
                </a:lnTo>
                <a:lnTo>
                  <a:pt x="122675" y="122675"/>
                </a:lnTo>
                <a:lnTo>
                  <a:pt x="92014" y="156876"/>
                </a:lnTo>
                <a:lnTo>
                  <a:pt x="65208" y="194304"/>
                </a:lnTo>
                <a:lnTo>
                  <a:pt x="42571" y="234643"/>
                </a:lnTo>
                <a:lnTo>
                  <a:pt x="24417" y="277581"/>
                </a:lnTo>
                <a:lnTo>
                  <a:pt x="11061" y="322801"/>
                </a:lnTo>
                <a:lnTo>
                  <a:pt x="2817" y="369991"/>
                </a:lnTo>
                <a:lnTo>
                  <a:pt x="0" y="418835"/>
                </a:lnTo>
                <a:lnTo>
                  <a:pt x="2817" y="467681"/>
                </a:lnTo>
                <a:lnTo>
                  <a:pt x="11061" y="514872"/>
                </a:lnTo>
                <a:lnTo>
                  <a:pt x="24417" y="560093"/>
                </a:lnTo>
                <a:lnTo>
                  <a:pt x="42571" y="603031"/>
                </a:lnTo>
                <a:lnTo>
                  <a:pt x="65208" y="643370"/>
                </a:lnTo>
                <a:lnTo>
                  <a:pt x="92014" y="680798"/>
                </a:lnTo>
                <a:lnTo>
                  <a:pt x="122675" y="714999"/>
                </a:lnTo>
                <a:lnTo>
                  <a:pt x="156876" y="745659"/>
                </a:lnTo>
                <a:lnTo>
                  <a:pt x="194304" y="772464"/>
                </a:lnTo>
                <a:lnTo>
                  <a:pt x="234643" y="795101"/>
                </a:lnTo>
                <a:lnTo>
                  <a:pt x="277581" y="813253"/>
                </a:lnTo>
                <a:lnTo>
                  <a:pt x="322801" y="826609"/>
                </a:lnTo>
                <a:lnTo>
                  <a:pt x="369991" y="834853"/>
                </a:lnTo>
                <a:lnTo>
                  <a:pt x="418835" y="837670"/>
                </a:lnTo>
                <a:lnTo>
                  <a:pt x="467679" y="834853"/>
                </a:lnTo>
                <a:lnTo>
                  <a:pt x="514869" y="826609"/>
                </a:lnTo>
                <a:lnTo>
                  <a:pt x="560089" y="813253"/>
                </a:lnTo>
                <a:lnTo>
                  <a:pt x="603026" y="795101"/>
                </a:lnTo>
                <a:lnTo>
                  <a:pt x="643366" y="772464"/>
                </a:lnTo>
                <a:lnTo>
                  <a:pt x="680793" y="745659"/>
                </a:lnTo>
                <a:lnTo>
                  <a:pt x="714995" y="714999"/>
                </a:lnTo>
                <a:lnTo>
                  <a:pt x="745656" y="680798"/>
                </a:lnTo>
                <a:lnTo>
                  <a:pt x="772462" y="643370"/>
                </a:lnTo>
                <a:lnTo>
                  <a:pt x="795099" y="603031"/>
                </a:lnTo>
                <a:lnTo>
                  <a:pt x="813252" y="560093"/>
                </a:lnTo>
                <a:lnTo>
                  <a:pt x="826608" y="514872"/>
                </a:lnTo>
                <a:lnTo>
                  <a:pt x="834852" y="467681"/>
                </a:lnTo>
                <a:lnTo>
                  <a:pt x="837670" y="418835"/>
                </a:lnTo>
                <a:lnTo>
                  <a:pt x="834852" y="369991"/>
                </a:lnTo>
                <a:lnTo>
                  <a:pt x="826608" y="322801"/>
                </a:lnTo>
                <a:lnTo>
                  <a:pt x="813252" y="277581"/>
                </a:lnTo>
                <a:lnTo>
                  <a:pt x="795099" y="234643"/>
                </a:lnTo>
                <a:lnTo>
                  <a:pt x="772462" y="194304"/>
                </a:lnTo>
                <a:lnTo>
                  <a:pt x="745656" y="156876"/>
                </a:lnTo>
                <a:lnTo>
                  <a:pt x="714995" y="122675"/>
                </a:lnTo>
                <a:lnTo>
                  <a:pt x="680793" y="92014"/>
                </a:lnTo>
                <a:lnTo>
                  <a:pt x="643366" y="65208"/>
                </a:lnTo>
                <a:lnTo>
                  <a:pt x="603026" y="42571"/>
                </a:lnTo>
                <a:lnTo>
                  <a:pt x="560089" y="24417"/>
                </a:lnTo>
                <a:lnTo>
                  <a:pt x="514869" y="11061"/>
                </a:lnTo>
                <a:lnTo>
                  <a:pt x="467679" y="2817"/>
                </a:lnTo>
                <a:lnTo>
                  <a:pt x="418835" y="0"/>
                </a:lnTo>
                <a:close/>
              </a:path>
            </a:pathLst>
          </a:custGeom>
          <a:solidFill>
            <a:srgbClr val="FF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5541" y="6168314"/>
            <a:ext cx="5121520" cy="37795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57026" y="1357033"/>
            <a:ext cx="17390110" cy="1213485"/>
          </a:xfrm>
          <a:custGeom>
            <a:avLst/>
            <a:gdLst/>
            <a:ahLst/>
            <a:cxnLst/>
            <a:rect l="l" t="t" r="r" b="b"/>
            <a:pathLst>
              <a:path w="17390110" h="1213485">
                <a:moveTo>
                  <a:pt x="17264395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1087443"/>
                </a:lnTo>
                <a:lnTo>
                  <a:pt x="9874" y="1136354"/>
                </a:lnTo>
                <a:lnTo>
                  <a:pt x="36803" y="1176294"/>
                </a:lnTo>
                <a:lnTo>
                  <a:pt x="76743" y="1203220"/>
                </a:lnTo>
                <a:lnTo>
                  <a:pt x="125650" y="1213093"/>
                </a:lnTo>
                <a:lnTo>
                  <a:pt x="17264395" y="1213093"/>
                </a:lnTo>
                <a:lnTo>
                  <a:pt x="17313302" y="1203220"/>
                </a:lnTo>
                <a:lnTo>
                  <a:pt x="17353242" y="1176294"/>
                </a:lnTo>
                <a:lnTo>
                  <a:pt x="17380171" y="1136354"/>
                </a:lnTo>
                <a:lnTo>
                  <a:pt x="17390046" y="1087443"/>
                </a:lnTo>
                <a:lnTo>
                  <a:pt x="17390046" y="125650"/>
                </a:lnTo>
                <a:lnTo>
                  <a:pt x="17380171" y="76743"/>
                </a:lnTo>
                <a:lnTo>
                  <a:pt x="17353242" y="36803"/>
                </a:lnTo>
                <a:lnTo>
                  <a:pt x="17313302" y="9874"/>
                </a:lnTo>
                <a:lnTo>
                  <a:pt x="17264395" y="0"/>
                </a:lnTo>
                <a:close/>
              </a:path>
            </a:pathLst>
          </a:custGeom>
          <a:solidFill>
            <a:srgbClr val="00C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9159" y="4554047"/>
            <a:ext cx="1405779" cy="14057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5932" y="1534035"/>
            <a:ext cx="9356725" cy="804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615798" y="10489284"/>
            <a:ext cx="182244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nectingup.org/donations/cloud-manager/introduc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soup.course.tc/catalog?type=microsoft-digital-skills-center" TargetMode="External"/><Relationship Id="rId2" Type="http://schemas.openxmlformats.org/officeDocument/2006/relationships/hyperlink" Target="http://forums.techsoup.org/cs/community/f/112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techsoup.org/posts/how-techsoup-makes-adopting-microsoft-cloud-solutions-easier" TargetMode="External"/><Relationship Id="rId5" Type="http://schemas.openxmlformats.org/officeDocument/2006/relationships/hyperlink" Target="https://page.techsoup.org/office-365-support-services" TargetMode="External"/><Relationship Id="rId4" Type="http://schemas.openxmlformats.org/officeDocument/2006/relationships/hyperlink" Target="https://page.techsoup.org/office-365-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soup.org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44326" y="1887758"/>
            <a:ext cx="9188450" cy="473900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 marR="5080">
              <a:lnSpc>
                <a:spcPts val="8910"/>
              </a:lnSpc>
              <a:spcBef>
                <a:spcPts val="1630"/>
              </a:spcBef>
            </a:pPr>
            <a:r>
              <a:rPr sz="8650" b="1" dirty="0">
                <a:solidFill>
                  <a:srgbClr val="222222"/>
                </a:solidFill>
                <a:latin typeface="Arial"/>
                <a:cs typeface="Arial"/>
              </a:rPr>
              <a:t>How</a:t>
            </a:r>
            <a:r>
              <a:rPr sz="8650" b="1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650" b="1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8650" b="1" spc="-3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650" b="1" spc="-25" dirty="0">
                <a:solidFill>
                  <a:srgbClr val="222222"/>
                </a:solidFill>
                <a:latin typeface="Arial"/>
                <a:cs typeface="Arial"/>
              </a:rPr>
              <a:t>Add </a:t>
            </a:r>
            <a:r>
              <a:rPr sz="8650" b="1" spc="-105" dirty="0">
                <a:solidFill>
                  <a:srgbClr val="00739F"/>
                </a:solidFill>
                <a:latin typeface="Arial"/>
                <a:cs typeface="Arial"/>
              </a:rPr>
              <a:t>Payment</a:t>
            </a:r>
            <a:r>
              <a:rPr sz="8650" b="1" spc="-480" dirty="0">
                <a:solidFill>
                  <a:srgbClr val="00739F"/>
                </a:solidFill>
                <a:latin typeface="Arial"/>
                <a:cs typeface="Arial"/>
              </a:rPr>
              <a:t> </a:t>
            </a:r>
            <a:r>
              <a:rPr sz="8650" b="1" spc="-105" dirty="0">
                <a:solidFill>
                  <a:srgbClr val="00739F"/>
                </a:solidFill>
                <a:latin typeface="Arial"/>
                <a:cs typeface="Arial"/>
              </a:rPr>
              <a:t>Methods </a:t>
            </a:r>
            <a:r>
              <a:rPr sz="8650" b="1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8650" b="1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650" b="1" spc="-580" dirty="0">
                <a:solidFill>
                  <a:srgbClr val="222222"/>
                </a:solidFill>
                <a:latin typeface="Arial"/>
                <a:cs typeface="Arial"/>
              </a:rPr>
              <a:t>T</a:t>
            </a:r>
            <a:r>
              <a:rPr sz="8650" b="1" spc="65" dirty="0">
                <a:solidFill>
                  <a:srgbClr val="222222"/>
                </a:solidFill>
                <a:latin typeface="Arial"/>
                <a:cs typeface="Arial"/>
              </a:rPr>
              <a:t>ec</a:t>
            </a:r>
            <a:r>
              <a:rPr sz="8650" b="1" spc="70" dirty="0">
                <a:solidFill>
                  <a:srgbClr val="222222"/>
                </a:solidFill>
                <a:latin typeface="Arial"/>
                <a:cs typeface="Arial"/>
              </a:rPr>
              <a:t>hSoup</a:t>
            </a:r>
            <a:r>
              <a:rPr sz="8650" b="1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650" b="1" dirty="0">
                <a:solidFill>
                  <a:srgbClr val="222222"/>
                </a:solidFill>
                <a:latin typeface="Arial"/>
                <a:cs typeface="Arial"/>
              </a:rPr>
              <a:t>Cloud</a:t>
            </a:r>
            <a:r>
              <a:rPr sz="8650" b="1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650" b="1" spc="-10" dirty="0">
                <a:solidFill>
                  <a:srgbClr val="222222"/>
                </a:solidFill>
                <a:latin typeface="Arial"/>
                <a:cs typeface="Arial"/>
              </a:rPr>
              <a:t>Manager</a:t>
            </a:r>
            <a:endParaRPr sz="8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650" y="3978275"/>
            <a:ext cx="8980779" cy="5835720"/>
          </a:xfrm>
          <a:prstGeom prst="rect">
            <a:avLst/>
          </a:prstGeom>
          <a:ln>
            <a:solidFill>
              <a:srgbClr val="555555"/>
            </a:solidFill>
          </a:ln>
        </p:spPr>
      </p:pic>
      <p:sp>
        <p:nvSpPr>
          <p:cNvPr id="3" name="object 3"/>
          <p:cNvSpPr txBox="1"/>
          <p:nvPr/>
        </p:nvSpPr>
        <p:spPr>
          <a:xfrm>
            <a:off x="1344326" y="1299768"/>
            <a:ext cx="151028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These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instructions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will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show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you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how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add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payment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information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your</a:t>
            </a:r>
            <a:r>
              <a:rPr sz="2450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555555"/>
                </a:solidFill>
                <a:latin typeface="Arial"/>
                <a:cs typeface="Arial"/>
              </a:rPr>
              <a:t>TechSoup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Cloud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555555"/>
                </a:solidFill>
                <a:latin typeface="Arial"/>
                <a:cs typeface="Arial"/>
              </a:rPr>
              <a:t>Manager</a:t>
            </a:r>
            <a:r>
              <a:rPr sz="2450" spc="-10" dirty="0">
                <a:solidFill>
                  <a:srgbClr val="555555"/>
                </a:solidFill>
                <a:latin typeface="Arial"/>
                <a:cs typeface="Arial"/>
              </a:rPr>
              <a:t> account.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8103" y="2211463"/>
            <a:ext cx="11313160" cy="136588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Log</a:t>
            </a:r>
            <a:r>
              <a:rPr sz="23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in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2300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TechSoup Cloud Manage</a:t>
            </a:r>
            <a:r>
              <a:rPr lang="en-US" sz="2300" spc="-10" dirty="0">
                <a:solidFill>
                  <a:srgbClr val="555555"/>
                </a:solidFill>
                <a:latin typeface="Arial"/>
                <a:cs typeface="Arial"/>
              </a:rPr>
              <a:t>r via </a:t>
            </a:r>
            <a:r>
              <a:rPr lang="en-US" sz="2300" spc="-10" dirty="0">
                <a:solidFill>
                  <a:srgbClr val="555555"/>
                </a:solidFill>
                <a:latin typeface="Arial"/>
                <a:cs typeface="Arial"/>
                <a:hlinkClick r:id="rId3"/>
              </a:rPr>
              <a:t>Partner Platform</a:t>
            </a:r>
            <a:r>
              <a:rPr lang="en-US" sz="2300" spc="-10" dirty="0">
                <a:solidFill>
                  <a:srgbClr val="555555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13500"/>
              </a:lnSpc>
              <a:spcBef>
                <a:spcPts val="580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Or</a:t>
            </a:r>
            <a:r>
              <a:rPr sz="2300" spc="-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copy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paste</a:t>
            </a:r>
            <a:r>
              <a:rPr sz="2300" spc="-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this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URL</a:t>
            </a:r>
            <a:r>
              <a:rPr sz="2300" spc="-9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into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your</a:t>
            </a:r>
            <a:r>
              <a:rPr sz="2300" spc="-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browser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address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555555"/>
                </a:solidFill>
                <a:latin typeface="Arial"/>
                <a:cs typeface="Arial"/>
              </a:rPr>
              <a:t>bar: </a:t>
            </a:r>
            <a:r>
              <a:rPr lang="en-US" sz="2300" spc="-10" dirty="0">
                <a:solidFill>
                  <a:srgbClr val="00739F"/>
                </a:solidFill>
                <a:latin typeface="Arial"/>
                <a:cs typeface="Arial"/>
              </a:rPr>
              <a:t>https://www.connectingup.org/donations/cloud-manager/introducing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7025" y="2385074"/>
            <a:ext cx="506730" cy="506730"/>
          </a:xfrm>
          <a:custGeom>
            <a:avLst/>
            <a:gdLst/>
            <a:ahLst/>
            <a:cxnLst/>
            <a:rect l="l" t="t" r="r" b="b"/>
            <a:pathLst>
              <a:path w="506730" h="506730">
                <a:moveTo>
                  <a:pt x="253290" y="0"/>
                </a:moveTo>
                <a:lnTo>
                  <a:pt x="207760" y="4081"/>
                </a:lnTo>
                <a:lnTo>
                  <a:pt x="164908" y="15847"/>
                </a:lnTo>
                <a:lnTo>
                  <a:pt x="125448" y="34583"/>
                </a:lnTo>
                <a:lnTo>
                  <a:pt x="90097" y="59573"/>
                </a:lnTo>
                <a:lnTo>
                  <a:pt x="59570" y="90102"/>
                </a:lnTo>
                <a:lnTo>
                  <a:pt x="34581" y="125453"/>
                </a:lnTo>
                <a:lnTo>
                  <a:pt x="15846" y="164912"/>
                </a:lnTo>
                <a:lnTo>
                  <a:pt x="4080" y="207763"/>
                </a:lnTo>
                <a:lnTo>
                  <a:pt x="0" y="253290"/>
                </a:lnTo>
                <a:lnTo>
                  <a:pt x="4080" y="298820"/>
                </a:lnTo>
                <a:lnTo>
                  <a:pt x="15846" y="341673"/>
                </a:lnTo>
                <a:lnTo>
                  <a:pt x="34581" y="381132"/>
                </a:lnTo>
                <a:lnTo>
                  <a:pt x="59570" y="416483"/>
                </a:lnTo>
                <a:lnTo>
                  <a:pt x="90097" y="447011"/>
                </a:lnTo>
                <a:lnTo>
                  <a:pt x="125448" y="472000"/>
                </a:lnTo>
                <a:lnTo>
                  <a:pt x="164908" y="490735"/>
                </a:lnTo>
                <a:lnTo>
                  <a:pt x="207760" y="502500"/>
                </a:lnTo>
                <a:lnTo>
                  <a:pt x="253290" y="506581"/>
                </a:lnTo>
                <a:lnTo>
                  <a:pt x="298820" y="502500"/>
                </a:lnTo>
                <a:lnTo>
                  <a:pt x="341673" y="490735"/>
                </a:lnTo>
                <a:lnTo>
                  <a:pt x="381132" y="472000"/>
                </a:lnTo>
                <a:lnTo>
                  <a:pt x="416483" y="447011"/>
                </a:lnTo>
                <a:lnTo>
                  <a:pt x="447011" y="416483"/>
                </a:lnTo>
                <a:lnTo>
                  <a:pt x="472000" y="381132"/>
                </a:lnTo>
                <a:lnTo>
                  <a:pt x="490735" y="341673"/>
                </a:lnTo>
                <a:lnTo>
                  <a:pt x="502500" y="298820"/>
                </a:lnTo>
                <a:lnTo>
                  <a:pt x="506581" y="253290"/>
                </a:lnTo>
                <a:lnTo>
                  <a:pt x="502500" y="207763"/>
                </a:lnTo>
                <a:lnTo>
                  <a:pt x="490735" y="164912"/>
                </a:lnTo>
                <a:lnTo>
                  <a:pt x="472000" y="125453"/>
                </a:lnTo>
                <a:lnTo>
                  <a:pt x="447011" y="90102"/>
                </a:lnTo>
                <a:lnTo>
                  <a:pt x="416483" y="59573"/>
                </a:lnTo>
                <a:lnTo>
                  <a:pt x="381132" y="34583"/>
                </a:lnTo>
                <a:lnTo>
                  <a:pt x="341673" y="15847"/>
                </a:lnTo>
                <a:lnTo>
                  <a:pt x="298820" y="4081"/>
                </a:lnTo>
                <a:lnTo>
                  <a:pt x="253290" y="0"/>
                </a:lnTo>
                <a:close/>
              </a:path>
            </a:pathLst>
          </a:custGeom>
          <a:solidFill>
            <a:srgbClr val="007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7935" y="2417096"/>
            <a:ext cx="20637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7934" y="10487770"/>
            <a:ext cx="4762500" cy="2222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How</a:t>
            </a:r>
            <a:r>
              <a:rPr sz="1350" spc="120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to</a:t>
            </a:r>
            <a:r>
              <a:rPr sz="1350" spc="3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Add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Payment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Methods</a:t>
            </a:r>
            <a:r>
              <a:rPr sz="1350" spc="120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to</a:t>
            </a:r>
            <a:r>
              <a:rPr sz="1350" spc="9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TechSoup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Cloud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B3B3B3"/>
                </a:solidFill>
                <a:latin typeface="Arial"/>
                <a:cs typeface="Arial"/>
              </a:rPr>
              <a:t>Manager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2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240002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0048" y="7195113"/>
            <a:ext cx="6233160" cy="2751455"/>
            <a:chOff x="4170048" y="7195113"/>
            <a:chExt cx="6233160" cy="2751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94" y="7195113"/>
              <a:ext cx="4002318" cy="27511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72304" y="7379722"/>
              <a:ext cx="2390140" cy="1825625"/>
            </a:xfrm>
            <a:custGeom>
              <a:avLst/>
              <a:gdLst/>
              <a:ahLst/>
              <a:cxnLst/>
              <a:rect l="l" t="t" r="r" b="b"/>
              <a:pathLst>
                <a:path w="2390140" h="1825625">
                  <a:moveTo>
                    <a:pt x="0" y="1825159"/>
                  </a:moveTo>
                  <a:lnTo>
                    <a:pt x="1499451" y="1825159"/>
                  </a:lnTo>
                  <a:lnTo>
                    <a:pt x="1499451" y="1515074"/>
                  </a:lnTo>
                  <a:lnTo>
                    <a:pt x="0" y="1515074"/>
                  </a:lnTo>
                  <a:lnTo>
                    <a:pt x="0" y="1825159"/>
                  </a:lnTo>
                  <a:close/>
                </a:path>
                <a:path w="2390140" h="1825625">
                  <a:moveTo>
                    <a:pt x="1743004" y="342450"/>
                  </a:moveTo>
                  <a:lnTo>
                    <a:pt x="2390073" y="342450"/>
                  </a:lnTo>
                  <a:lnTo>
                    <a:pt x="2390073" y="0"/>
                  </a:lnTo>
                  <a:lnTo>
                    <a:pt x="1743004" y="0"/>
                  </a:lnTo>
                  <a:lnTo>
                    <a:pt x="1743004" y="342450"/>
                  </a:lnTo>
                  <a:close/>
                </a:path>
              </a:pathLst>
            </a:custGeom>
            <a:ln w="20941">
              <a:solidFill>
                <a:srgbClr val="007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65529" y="9039369"/>
              <a:ext cx="2796540" cy="0"/>
            </a:xfrm>
            <a:custGeom>
              <a:avLst/>
              <a:gdLst/>
              <a:ahLst/>
              <a:cxnLst/>
              <a:rect l="l" t="t" r="r" b="b"/>
              <a:pathLst>
                <a:path w="2796540">
                  <a:moveTo>
                    <a:pt x="2796302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7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0048" y="7483226"/>
              <a:ext cx="5434965" cy="0"/>
            </a:xfrm>
            <a:custGeom>
              <a:avLst/>
              <a:gdLst/>
              <a:ahLst/>
              <a:cxnLst/>
              <a:rect l="l" t="t" r="r" b="b"/>
              <a:pathLst>
                <a:path w="5434965">
                  <a:moveTo>
                    <a:pt x="5434787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7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1031" y="1355924"/>
            <a:ext cx="12346242" cy="485506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18103" y="1255607"/>
            <a:ext cx="3041650" cy="12192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300" spc="-40" dirty="0">
                <a:solidFill>
                  <a:srgbClr val="555555"/>
                </a:solidFill>
                <a:latin typeface="Arial"/>
                <a:cs typeface="Arial"/>
              </a:rPr>
              <a:t>You</a:t>
            </a:r>
            <a:r>
              <a:rPr sz="2300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are</a:t>
            </a:r>
            <a:r>
              <a:rPr sz="2300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now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13500"/>
              </a:lnSpc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logged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into</a:t>
            </a:r>
            <a:r>
              <a:rPr sz="2300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TechSoup's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Cloud</a:t>
            </a:r>
            <a:r>
              <a:rPr sz="2300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Manager.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7025" y="1355916"/>
            <a:ext cx="506730" cy="506730"/>
          </a:xfrm>
          <a:custGeom>
            <a:avLst/>
            <a:gdLst/>
            <a:ahLst/>
            <a:cxnLst/>
            <a:rect l="l" t="t" r="r" b="b"/>
            <a:pathLst>
              <a:path w="506730" h="506730">
                <a:moveTo>
                  <a:pt x="253290" y="0"/>
                </a:moveTo>
                <a:lnTo>
                  <a:pt x="207760" y="4081"/>
                </a:lnTo>
                <a:lnTo>
                  <a:pt x="164908" y="15847"/>
                </a:lnTo>
                <a:lnTo>
                  <a:pt x="125448" y="34583"/>
                </a:lnTo>
                <a:lnTo>
                  <a:pt x="90097" y="59573"/>
                </a:lnTo>
                <a:lnTo>
                  <a:pt x="59570" y="90102"/>
                </a:lnTo>
                <a:lnTo>
                  <a:pt x="34581" y="125453"/>
                </a:lnTo>
                <a:lnTo>
                  <a:pt x="15846" y="164912"/>
                </a:lnTo>
                <a:lnTo>
                  <a:pt x="4080" y="207763"/>
                </a:lnTo>
                <a:lnTo>
                  <a:pt x="0" y="253290"/>
                </a:lnTo>
                <a:lnTo>
                  <a:pt x="4080" y="298820"/>
                </a:lnTo>
                <a:lnTo>
                  <a:pt x="15846" y="341673"/>
                </a:lnTo>
                <a:lnTo>
                  <a:pt x="34581" y="381132"/>
                </a:lnTo>
                <a:lnTo>
                  <a:pt x="59570" y="416483"/>
                </a:lnTo>
                <a:lnTo>
                  <a:pt x="90097" y="447011"/>
                </a:lnTo>
                <a:lnTo>
                  <a:pt x="125448" y="472000"/>
                </a:lnTo>
                <a:lnTo>
                  <a:pt x="164908" y="490735"/>
                </a:lnTo>
                <a:lnTo>
                  <a:pt x="207760" y="502500"/>
                </a:lnTo>
                <a:lnTo>
                  <a:pt x="253290" y="506581"/>
                </a:lnTo>
                <a:lnTo>
                  <a:pt x="298820" y="502500"/>
                </a:lnTo>
                <a:lnTo>
                  <a:pt x="341673" y="490735"/>
                </a:lnTo>
                <a:lnTo>
                  <a:pt x="381132" y="472000"/>
                </a:lnTo>
                <a:lnTo>
                  <a:pt x="416483" y="447011"/>
                </a:lnTo>
                <a:lnTo>
                  <a:pt x="447011" y="416483"/>
                </a:lnTo>
                <a:lnTo>
                  <a:pt x="472000" y="381132"/>
                </a:lnTo>
                <a:lnTo>
                  <a:pt x="490735" y="341673"/>
                </a:lnTo>
                <a:lnTo>
                  <a:pt x="502500" y="298820"/>
                </a:lnTo>
                <a:lnTo>
                  <a:pt x="506581" y="253290"/>
                </a:lnTo>
                <a:lnTo>
                  <a:pt x="502500" y="207763"/>
                </a:lnTo>
                <a:lnTo>
                  <a:pt x="490735" y="164912"/>
                </a:lnTo>
                <a:lnTo>
                  <a:pt x="472000" y="125453"/>
                </a:lnTo>
                <a:lnTo>
                  <a:pt x="447011" y="90102"/>
                </a:lnTo>
                <a:lnTo>
                  <a:pt x="416483" y="59573"/>
                </a:lnTo>
                <a:lnTo>
                  <a:pt x="381132" y="34583"/>
                </a:lnTo>
                <a:lnTo>
                  <a:pt x="341673" y="15847"/>
                </a:lnTo>
                <a:lnTo>
                  <a:pt x="298820" y="4081"/>
                </a:lnTo>
                <a:lnTo>
                  <a:pt x="253290" y="0"/>
                </a:lnTo>
                <a:close/>
              </a:path>
            </a:pathLst>
          </a:custGeom>
          <a:solidFill>
            <a:srgbClr val="007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07353" y="1388092"/>
            <a:ext cx="20637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8103" y="7256865"/>
            <a:ext cx="1833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Click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00739F"/>
                </a:solidFill>
                <a:latin typeface="Arial"/>
                <a:cs typeface="Arial"/>
              </a:rPr>
              <a:t>icon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8103" y="7608686"/>
            <a:ext cx="2861945" cy="121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shaped</a:t>
            </a:r>
            <a:r>
              <a:rPr sz="23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like</a:t>
            </a:r>
            <a:r>
              <a:rPr sz="23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</a:t>
            </a:r>
            <a:r>
              <a:rPr sz="23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person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in</a:t>
            </a:r>
            <a:r>
              <a:rPr sz="2300" spc="-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the top</a:t>
            </a:r>
            <a:r>
              <a:rPr sz="23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right of </a:t>
            </a:r>
            <a:r>
              <a:rPr sz="2300" spc="-20" dirty="0">
                <a:solidFill>
                  <a:srgbClr val="555555"/>
                </a:solidFill>
                <a:latin typeface="Arial"/>
                <a:cs typeface="Arial"/>
              </a:rPr>
              <a:t>your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browser</a:t>
            </a:r>
            <a:r>
              <a:rPr sz="2300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window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 and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8103" y="8848272"/>
            <a:ext cx="27844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choose </a:t>
            </a:r>
            <a:r>
              <a:rPr sz="2300" b="1" dirty="0">
                <a:solidFill>
                  <a:srgbClr val="00739F"/>
                </a:solidFill>
                <a:latin typeface="Arial"/>
                <a:cs typeface="Arial"/>
              </a:rPr>
              <a:t>My</a:t>
            </a:r>
            <a:r>
              <a:rPr sz="2300" b="1" spc="-85" dirty="0">
                <a:solidFill>
                  <a:srgbClr val="00739F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00739F"/>
                </a:solidFill>
                <a:latin typeface="Arial"/>
                <a:cs typeface="Arial"/>
              </a:rPr>
              <a:t>Account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57025" y="7311145"/>
            <a:ext cx="506730" cy="506730"/>
          </a:xfrm>
          <a:custGeom>
            <a:avLst/>
            <a:gdLst/>
            <a:ahLst/>
            <a:cxnLst/>
            <a:rect l="l" t="t" r="r" b="b"/>
            <a:pathLst>
              <a:path w="506730" h="506729">
                <a:moveTo>
                  <a:pt x="253290" y="0"/>
                </a:moveTo>
                <a:lnTo>
                  <a:pt x="207760" y="4081"/>
                </a:lnTo>
                <a:lnTo>
                  <a:pt x="164908" y="15847"/>
                </a:lnTo>
                <a:lnTo>
                  <a:pt x="125448" y="34583"/>
                </a:lnTo>
                <a:lnTo>
                  <a:pt x="90097" y="59573"/>
                </a:lnTo>
                <a:lnTo>
                  <a:pt x="59570" y="90102"/>
                </a:lnTo>
                <a:lnTo>
                  <a:pt x="34581" y="125453"/>
                </a:lnTo>
                <a:lnTo>
                  <a:pt x="15846" y="164912"/>
                </a:lnTo>
                <a:lnTo>
                  <a:pt x="4080" y="207763"/>
                </a:lnTo>
                <a:lnTo>
                  <a:pt x="0" y="253290"/>
                </a:lnTo>
                <a:lnTo>
                  <a:pt x="4080" y="298820"/>
                </a:lnTo>
                <a:lnTo>
                  <a:pt x="15846" y="341673"/>
                </a:lnTo>
                <a:lnTo>
                  <a:pt x="34581" y="381132"/>
                </a:lnTo>
                <a:lnTo>
                  <a:pt x="59570" y="416483"/>
                </a:lnTo>
                <a:lnTo>
                  <a:pt x="90097" y="447011"/>
                </a:lnTo>
                <a:lnTo>
                  <a:pt x="125448" y="472000"/>
                </a:lnTo>
                <a:lnTo>
                  <a:pt x="164908" y="490735"/>
                </a:lnTo>
                <a:lnTo>
                  <a:pt x="207760" y="502500"/>
                </a:lnTo>
                <a:lnTo>
                  <a:pt x="253290" y="506581"/>
                </a:lnTo>
                <a:lnTo>
                  <a:pt x="298820" y="502500"/>
                </a:lnTo>
                <a:lnTo>
                  <a:pt x="341673" y="490735"/>
                </a:lnTo>
                <a:lnTo>
                  <a:pt x="381132" y="472000"/>
                </a:lnTo>
                <a:lnTo>
                  <a:pt x="416483" y="447011"/>
                </a:lnTo>
                <a:lnTo>
                  <a:pt x="447011" y="416483"/>
                </a:lnTo>
                <a:lnTo>
                  <a:pt x="472000" y="381132"/>
                </a:lnTo>
                <a:lnTo>
                  <a:pt x="490735" y="341673"/>
                </a:lnTo>
                <a:lnTo>
                  <a:pt x="502500" y="298820"/>
                </a:lnTo>
                <a:lnTo>
                  <a:pt x="506581" y="253290"/>
                </a:lnTo>
                <a:lnTo>
                  <a:pt x="502500" y="207763"/>
                </a:lnTo>
                <a:lnTo>
                  <a:pt x="490735" y="164912"/>
                </a:lnTo>
                <a:lnTo>
                  <a:pt x="472000" y="125453"/>
                </a:lnTo>
                <a:lnTo>
                  <a:pt x="447011" y="90102"/>
                </a:lnTo>
                <a:lnTo>
                  <a:pt x="416483" y="59573"/>
                </a:lnTo>
                <a:lnTo>
                  <a:pt x="381132" y="34583"/>
                </a:lnTo>
                <a:lnTo>
                  <a:pt x="341673" y="15847"/>
                </a:lnTo>
                <a:lnTo>
                  <a:pt x="298820" y="4081"/>
                </a:lnTo>
                <a:lnTo>
                  <a:pt x="253290" y="0"/>
                </a:lnTo>
                <a:close/>
              </a:path>
            </a:pathLst>
          </a:custGeom>
          <a:solidFill>
            <a:srgbClr val="007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07353" y="7343319"/>
            <a:ext cx="20637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97934" y="10487770"/>
            <a:ext cx="4762500" cy="2222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How</a:t>
            </a:r>
            <a:r>
              <a:rPr sz="1350" spc="120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to</a:t>
            </a:r>
            <a:r>
              <a:rPr sz="1350" spc="3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Add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Payment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Methods</a:t>
            </a:r>
            <a:r>
              <a:rPr sz="1350" spc="120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to</a:t>
            </a:r>
            <a:r>
              <a:rPr sz="1350" spc="9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TechSoup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Cloud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B3B3B3"/>
                </a:solidFill>
                <a:latin typeface="Arial"/>
                <a:cs typeface="Arial"/>
              </a:rPr>
              <a:t>Manager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3</a:t>
            </a:fld>
            <a:endParaRPr spc="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98771" y="5652018"/>
            <a:ext cx="12343765" cy="3812540"/>
            <a:chOff x="6398771" y="5652018"/>
            <a:chExt cx="12343765" cy="3812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63642" y="5652018"/>
              <a:ext cx="5978467" cy="38122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8771" y="5652018"/>
              <a:ext cx="5978468" cy="381224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1032" y="1357027"/>
            <a:ext cx="12346455" cy="360115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18103" y="1256709"/>
            <a:ext cx="3154680" cy="1617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Under</a:t>
            </a:r>
            <a:r>
              <a:rPr sz="2300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3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section</a:t>
            </a:r>
            <a:r>
              <a:rPr sz="23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called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Credit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Cards,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click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3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NEW</a:t>
            </a:r>
            <a:r>
              <a:rPr sz="23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PAYMENT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METHOD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button.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8103" y="5607278"/>
            <a:ext cx="359410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Enter</a:t>
            </a:r>
            <a:r>
              <a:rPr sz="2300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your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payment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details.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8103" y="6335843"/>
            <a:ext cx="3333115" cy="22879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300" b="1" dirty="0">
                <a:solidFill>
                  <a:srgbClr val="00739F"/>
                </a:solidFill>
                <a:latin typeface="Arial"/>
                <a:cs typeface="Arial"/>
              </a:rPr>
              <a:t>CREDIT</a:t>
            </a:r>
            <a:r>
              <a:rPr sz="2300" b="1" spc="-25" dirty="0">
                <a:solidFill>
                  <a:srgbClr val="00739F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00739F"/>
                </a:solidFill>
                <a:latin typeface="Arial"/>
                <a:cs typeface="Arial"/>
              </a:rPr>
              <a:t>CARD</a:t>
            </a:r>
            <a:endParaRPr sz="2300">
              <a:latin typeface="Arial"/>
              <a:cs typeface="Arial"/>
            </a:endParaRPr>
          </a:p>
          <a:p>
            <a:pPr marL="12700" marR="330200">
              <a:lnSpc>
                <a:spcPct val="107600"/>
              </a:lnSpc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is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default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selection. However,</a:t>
            </a:r>
            <a:r>
              <a:rPr sz="23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you</a:t>
            </a:r>
            <a:r>
              <a:rPr sz="23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may</a:t>
            </a:r>
            <a:r>
              <a:rPr sz="2300" spc="5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also</a:t>
            </a:r>
            <a:r>
              <a:rPr sz="2300" spc="-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choose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2300" b="1" dirty="0">
                <a:solidFill>
                  <a:srgbClr val="00739F"/>
                </a:solidFill>
                <a:latin typeface="Arial"/>
                <a:cs typeface="Arial"/>
              </a:rPr>
              <a:t>BANK</a:t>
            </a:r>
            <a:r>
              <a:rPr sz="2300" b="1" spc="-100" dirty="0">
                <a:solidFill>
                  <a:srgbClr val="00739F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00739F"/>
                </a:solidFill>
                <a:latin typeface="Arial"/>
                <a:cs typeface="Arial"/>
              </a:rPr>
              <a:t>ACCOUNT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as</a:t>
            </a:r>
            <a:r>
              <a:rPr sz="2300" spc="-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your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payment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method.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8103" y="9497547"/>
            <a:ext cx="160020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Click</a:t>
            </a:r>
            <a:r>
              <a:rPr sz="2300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00739F"/>
                </a:solidFill>
                <a:latin typeface="Arial"/>
                <a:cs typeface="Arial"/>
              </a:rPr>
              <a:t>SAVE</a:t>
            </a:r>
            <a:r>
              <a:rPr sz="2300" spc="-20" dirty="0">
                <a:solidFill>
                  <a:srgbClr val="555555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57025" y="1357021"/>
            <a:ext cx="506730" cy="506730"/>
          </a:xfrm>
          <a:custGeom>
            <a:avLst/>
            <a:gdLst/>
            <a:ahLst/>
            <a:cxnLst/>
            <a:rect l="l" t="t" r="r" b="b"/>
            <a:pathLst>
              <a:path w="506730" h="506730">
                <a:moveTo>
                  <a:pt x="253290" y="0"/>
                </a:moveTo>
                <a:lnTo>
                  <a:pt x="207760" y="4081"/>
                </a:lnTo>
                <a:lnTo>
                  <a:pt x="164908" y="15847"/>
                </a:lnTo>
                <a:lnTo>
                  <a:pt x="125448" y="34583"/>
                </a:lnTo>
                <a:lnTo>
                  <a:pt x="90097" y="59573"/>
                </a:lnTo>
                <a:lnTo>
                  <a:pt x="59570" y="90102"/>
                </a:lnTo>
                <a:lnTo>
                  <a:pt x="34581" y="125453"/>
                </a:lnTo>
                <a:lnTo>
                  <a:pt x="15846" y="164912"/>
                </a:lnTo>
                <a:lnTo>
                  <a:pt x="4080" y="207763"/>
                </a:lnTo>
                <a:lnTo>
                  <a:pt x="0" y="253290"/>
                </a:lnTo>
                <a:lnTo>
                  <a:pt x="4080" y="298820"/>
                </a:lnTo>
                <a:lnTo>
                  <a:pt x="15846" y="341673"/>
                </a:lnTo>
                <a:lnTo>
                  <a:pt x="34581" y="381132"/>
                </a:lnTo>
                <a:lnTo>
                  <a:pt x="59570" y="416483"/>
                </a:lnTo>
                <a:lnTo>
                  <a:pt x="90097" y="447011"/>
                </a:lnTo>
                <a:lnTo>
                  <a:pt x="125448" y="472000"/>
                </a:lnTo>
                <a:lnTo>
                  <a:pt x="164908" y="490735"/>
                </a:lnTo>
                <a:lnTo>
                  <a:pt x="207760" y="502500"/>
                </a:lnTo>
                <a:lnTo>
                  <a:pt x="253290" y="506581"/>
                </a:lnTo>
                <a:lnTo>
                  <a:pt x="298820" y="502500"/>
                </a:lnTo>
                <a:lnTo>
                  <a:pt x="341673" y="490735"/>
                </a:lnTo>
                <a:lnTo>
                  <a:pt x="381132" y="472000"/>
                </a:lnTo>
                <a:lnTo>
                  <a:pt x="416483" y="447011"/>
                </a:lnTo>
                <a:lnTo>
                  <a:pt x="447011" y="416483"/>
                </a:lnTo>
                <a:lnTo>
                  <a:pt x="472000" y="381132"/>
                </a:lnTo>
                <a:lnTo>
                  <a:pt x="490735" y="341673"/>
                </a:lnTo>
                <a:lnTo>
                  <a:pt x="502500" y="298820"/>
                </a:lnTo>
                <a:lnTo>
                  <a:pt x="506581" y="253290"/>
                </a:lnTo>
                <a:lnTo>
                  <a:pt x="502500" y="207763"/>
                </a:lnTo>
                <a:lnTo>
                  <a:pt x="490735" y="164912"/>
                </a:lnTo>
                <a:lnTo>
                  <a:pt x="472000" y="125453"/>
                </a:lnTo>
                <a:lnTo>
                  <a:pt x="447011" y="90102"/>
                </a:lnTo>
                <a:lnTo>
                  <a:pt x="416483" y="59573"/>
                </a:lnTo>
                <a:lnTo>
                  <a:pt x="381132" y="34583"/>
                </a:lnTo>
                <a:lnTo>
                  <a:pt x="341673" y="15847"/>
                </a:lnTo>
                <a:lnTo>
                  <a:pt x="298820" y="4081"/>
                </a:lnTo>
                <a:lnTo>
                  <a:pt x="253290" y="0"/>
                </a:lnTo>
                <a:close/>
              </a:path>
            </a:pathLst>
          </a:custGeom>
          <a:solidFill>
            <a:srgbClr val="007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7353" y="1389195"/>
            <a:ext cx="20637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5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57025" y="5661695"/>
            <a:ext cx="506730" cy="506730"/>
          </a:xfrm>
          <a:custGeom>
            <a:avLst/>
            <a:gdLst/>
            <a:ahLst/>
            <a:cxnLst/>
            <a:rect l="l" t="t" r="r" b="b"/>
            <a:pathLst>
              <a:path w="506730" h="506729">
                <a:moveTo>
                  <a:pt x="253290" y="0"/>
                </a:moveTo>
                <a:lnTo>
                  <a:pt x="207760" y="4081"/>
                </a:lnTo>
                <a:lnTo>
                  <a:pt x="164908" y="15847"/>
                </a:lnTo>
                <a:lnTo>
                  <a:pt x="125448" y="34583"/>
                </a:lnTo>
                <a:lnTo>
                  <a:pt x="90097" y="59573"/>
                </a:lnTo>
                <a:lnTo>
                  <a:pt x="59570" y="90102"/>
                </a:lnTo>
                <a:lnTo>
                  <a:pt x="34581" y="125453"/>
                </a:lnTo>
                <a:lnTo>
                  <a:pt x="15846" y="164912"/>
                </a:lnTo>
                <a:lnTo>
                  <a:pt x="4080" y="207763"/>
                </a:lnTo>
                <a:lnTo>
                  <a:pt x="0" y="253290"/>
                </a:lnTo>
                <a:lnTo>
                  <a:pt x="4080" y="298820"/>
                </a:lnTo>
                <a:lnTo>
                  <a:pt x="15846" y="341673"/>
                </a:lnTo>
                <a:lnTo>
                  <a:pt x="34581" y="381132"/>
                </a:lnTo>
                <a:lnTo>
                  <a:pt x="59570" y="416483"/>
                </a:lnTo>
                <a:lnTo>
                  <a:pt x="90097" y="447011"/>
                </a:lnTo>
                <a:lnTo>
                  <a:pt x="125448" y="472000"/>
                </a:lnTo>
                <a:lnTo>
                  <a:pt x="164908" y="490735"/>
                </a:lnTo>
                <a:lnTo>
                  <a:pt x="207760" y="502500"/>
                </a:lnTo>
                <a:lnTo>
                  <a:pt x="253290" y="506581"/>
                </a:lnTo>
                <a:lnTo>
                  <a:pt x="298820" y="502500"/>
                </a:lnTo>
                <a:lnTo>
                  <a:pt x="341673" y="490735"/>
                </a:lnTo>
                <a:lnTo>
                  <a:pt x="381132" y="472000"/>
                </a:lnTo>
                <a:lnTo>
                  <a:pt x="416483" y="447011"/>
                </a:lnTo>
                <a:lnTo>
                  <a:pt x="447011" y="416483"/>
                </a:lnTo>
                <a:lnTo>
                  <a:pt x="472000" y="381132"/>
                </a:lnTo>
                <a:lnTo>
                  <a:pt x="490735" y="341673"/>
                </a:lnTo>
                <a:lnTo>
                  <a:pt x="502500" y="298820"/>
                </a:lnTo>
                <a:lnTo>
                  <a:pt x="506581" y="253290"/>
                </a:lnTo>
                <a:lnTo>
                  <a:pt x="502500" y="207763"/>
                </a:lnTo>
                <a:lnTo>
                  <a:pt x="490735" y="164912"/>
                </a:lnTo>
                <a:lnTo>
                  <a:pt x="472000" y="125453"/>
                </a:lnTo>
                <a:lnTo>
                  <a:pt x="447011" y="90102"/>
                </a:lnTo>
                <a:lnTo>
                  <a:pt x="416483" y="59573"/>
                </a:lnTo>
                <a:lnTo>
                  <a:pt x="381132" y="34583"/>
                </a:lnTo>
                <a:lnTo>
                  <a:pt x="341673" y="15847"/>
                </a:lnTo>
                <a:lnTo>
                  <a:pt x="298820" y="4081"/>
                </a:lnTo>
                <a:lnTo>
                  <a:pt x="253290" y="0"/>
                </a:lnTo>
                <a:close/>
              </a:path>
            </a:pathLst>
          </a:custGeom>
          <a:solidFill>
            <a:srgbClr val="007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07353" y="5693867"/>
            <a:ext cx="20637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5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57025" y="9444946"/>
            <a:ext cx="506730" cy="506730"/>
          </a:xfrm>
          <a:custGeom>
            <a:avLst/>
            <a:gdLst/>
            <a:ahLst/>
            <a:cxnLst/>
            <a:rect l="l" t="t" r="r" b="b"/>
            <a:pathLst>
              <a:path w="506730" h="506729">
                <a:moveTo>
                  <a:pt x="253290" y="0"/>
                </a:moveTo>
                <a:lnTo>
                  <a:pt x="207760" y="4081"/>
                </a:lnTo>
                <a:lnTo>
                  <a:pt x="164908" y="15847"/>
                </a:lnTo>
                <a:lnTo>
                  <a:pt x="125448" y="34583"/>
                </a:lnTo>
                <a:lnTo>
                  <a:pt x="90097" y="59573"/>
                </a:lnTo>
                <a:lnTo>
                  <a:pt x="59570" y="90102"/>
                </a:lnTo>
                <a:lnTo>
                  <a:pt x="34581" y="125453"/>
                </a:lnTo>
                <a:lnTo>
                  <a:pt x="15846" y="164912"/>
                </a:lnTo>
                <a:lnTo>
                  <a:pt x="4080" y="207763"/>
                </a:lnTo>
                <a:lnTo>
                  <a:pt x="0" y="253290"/>
                </a:lnTo>
                <a:lnTo>
                  <a:pt x="4080" y="298820"/>
                </a:lnTo>
                <a:lnTo>
                  <a:pt x="15846" y="341673"/>
                </a:lnTo>
                <a:lnTo>
                  <a:pt x="34581" y="381132"/>
                </a:lnTo>
                <a:lnTo>
                  <a:pt x="59570" y="416483"/>
                </a:lnTo>
                <a:lnTo>
                  <a:pt x="90097" y="447011"/>
                </a:lnTo>
                <a:lnTo>
                  <a:pt x="125448" y="472000"/>
                </a:lnTo>
                <a:lnTo>
                  <a:pt x="164908" y="490735"/>
                </a:lnTo>
                <a:lnTo>
                  <a:pt x="207760" y="502500"/>
                </a:lnTo>
                <a:lnTo>
                  <a:pt x="253290" y="506581"/>
                </a:lnTo>
                <a:lnTo>
                  <a:pt x="298820" y="502500"/>
                </a:lnTo>
                <a:lnTo>
                  <a:pt x="341673" y="490735"/>
                </a:lnTo>
                <a:lnTo>
                  <a:pt x="381132" y="472000"/>
                </a:lnTo>
                <a:lnTo>
                  <a:pt x="416483" y="447011"/>
                </a:lnTo>
                <a:lnTo>
                  <a:pt x="447011" y="416483"/>
                </a:lnTo>
                <a:lnTo>
                  <a:pt x="472000" y="381132"/>
                </a:lnTo>
                <a:lnTo>
                  <a:pt x="490735" y="341673"/>
                </a:lnTo>
                <a:lnTo>
                  <a:pt x="502500" y="298820"/>
                </a:lnTo>
                <a:lnTo>
                  <a:pt x="506581" y="253290"/>
                </a:lnTo>
                <a:lnTo>
                  <a:pt x="502500" y="207763"/>
                </a:lnTo>
                <a:lnTo>
                  <a:pt x="490735" y="164912"/>
                </a:lnTo>
                <a:lnTo>
                  <a:pt x="472000" y="125453"/>
                </a:lnTo>
                <a:lnTo>
                  <a:pt x="447011" y="90102"/>
                </a:lnTo>
                <a:lnTo>
                  <a:pt x="416483" y="59573"/>
                </a:lnTo>
                <a:lnTo>
                  <a:pt x="381132" y="34583"/>
                </a:lnTo>
                <a:lnTo>
                  <a:pt x="341673" y="15847"/>
                </a:lnTo>
                <a:lnTo>
                  <a:pt x="298820" y="4081"/>
                </a:lnTo>
                <a:lnTo>
                  <a:pt x="253290" y="0"/>
                </a:lnTo>
                <a:close/>
              </a:path>
            </a:pathLst>
          </a:custGeom>
          <a:solidFill>
            <a:srgbClr val="007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07353" y="9477119"/>
            <a:ext cx="20637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5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78646" y="6292750"/>
            <a:ext cx="13105130" cy="1799589"/>
            <a:chOff x="4378646" y="6292750"/>
            <a:chExt cx="13105130" cy="1799589"/>
          </a:xfrm>
        </p:grpSpPr>
        <p:sp>
          <p:nvSpPr>
            <p:cNvPr id="17" name="object 17"/>
            <p:cNvSpPr/>
            <p:nvPr/>
          </p:nvSpPr>
          <p:spPr>
            <a:xfrm>
              <a:off x="7568575" y="6303221"/>
              <a:ext cx="9904730" cy="457834"/>
            </a:xfrm>
            <a:custGeom>
              <a:avLst/>
              <a:gdLst/>
              <a:ahLst/>
              <a:cxnLst/>
              <a:rect l="l" t="t" r="r" b="b"/>
              <a:pathLst>
                <a:path w="9904730" h="457834">
                  <a:moveTo>
                    <a:pt x="8061817" y="457682"/>
                  </a:moveTo>
                  <a:lnTo>
                    <a:pt x="9904693" y="457682"/>
                  </a:lnTo>
                  <a:lnTo>
                    <a:pt x="9904693" y="29684"/>
                  </a:lnTo>
                  <a:lnTo>
                    <a:pt x="8061817" y="29684"/>
                  </a:lnTo>
                  <a:lnTo>
                    <a:pt x="8061817" y="457682"/>
                  </a:lnTo>
                  <a:close/>
                </a:path>
                <a:path w="9904730" h="457834">
                  <a:moveTo>
                    <a:pt x="0" y="427997"/>
                  </a:moveTo>
                  <a:lnTo>
                    <a:pt x="1224905" y="427997"/>
                  </a:lnTo>
                  <a:lnTo>
                    <a:pt x="1224905" y="0"/>
                  </a:lnTo>
                  <a:lnTo>
                    <a:pt x="0" y="0"/>
                  </a:lnTo>
                  <a:lnTo>
                    <a:pt x="0" y="427997"/>
                  </a:lnTo>
                  <a:close/>
                </a:path>
              </a:pathLst>
            </a:custGeom>
            <a:ln w="20941">
              <a:solidFill>
                <a:srgbClr val="007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78646" y="6541675"/>
              <a:ext cx="3187065" cy="0"/>
            </a:xfrm>
            <a:custGeom>
              <a:avLst/>
              <a:gdLst/>
              <a:ahLst/>
              <a:cxnLst/>
              <a:rect l="l" t="t" r="r" b="b"/>
              <a:pathLst>
                <a:path w="3187065">
                  <a:moveTo>
                    <a:pt x="3186876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7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34819" y="6763956"/>
              <a:ext cx="11817350" cy="1318260"/>
            </a:xfrm>
            <a:custGeom>
              <a:avLst/>
              <a:gdLst/>
              <a:ahLst/>
              <a:cxnLst/>
              <a:rect l="l" t="t" r="r" b="b"/>
              <a:pathLst>
                <a:path w="11817350" h="1318259">
                  <a:moveTo>
                    <a:pt x="11817011" y="0"/>
                  </a:moveTo>
                  <a:lnTo>
                    <a:pt x="11817011" y="1317771"/>
                  </a:lnTo>
                  <a:lnTo>
                    <a:pt x="0" y="1317771"/>
                  </a:lnTo>
                </a:path>
              </a:pathLst>
            </a:custGeom>
            <a:ln w="20941">
              <a:solidFill>
                <a:srgbClr val="007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597934" y="10487770"/>
            <a:ext cx="4762500" cy="2222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How</a:t>
            </a:r>
            <a:r>
              <a:rPr sz="1350" spc="120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to</a:t>
            </a:r>
            <a:r>
              <a:rPr sz="1350" spc="3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Add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Payment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Methods</a:t>
            </a:r>
            <a:r>
              <a:rPr sz="1350" spc="120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to</a:t>
            </a:r>
            <a:r>
              <a:rPr sz="1350" spc="9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TechSoup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B3B3B3"/>
                </a:solidFill>
                <a:latin typeface="Arial"/>
                <a:cs typeface="Arial"/>
              </a:rPr>
              <a:t>Cloud</a:t>
            </a:r>
            <a:r>
              <a:rPr sz="1350" spc="12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B3B3B3"/>
                </a:solidFill>
                <a:latin typeface="Arial"/>
                <a:cs typeface="Arial"/>
              </a:rPr>
              <a:t>Manager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4</a:t>
            </a:fld>
            <a:endParaRPr spc="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326" y="3205262"/>
            <a:ext cx="171450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spc="-10" dirty="0">
                <a:solidFill>
                  <a:srgbClr val="222222"/>
                </a:solidFill>
                <a:latin typeface="Arial"/>
                <a:cs typeface="Arial"/>
              </a:rPr>
              <a:t>SERVICES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17880" y="3205262"/>
            <a:ext cx="209105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spc="-10" dirty="0">
                <a:solidFill>
                  <a:srgbClr val="222222"/>
                </a:solidFill>
                <a:latin typeface="Arial"/>
                <a:cs typeface="Arial"/>
              </a:rPr>
              <a:t>COMMUNITY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7693" y="3205262"/>
            <a:ext cx="164528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spc="-10" dirty="0">
                <a:solidFill>
                  <a:srgbClr val="222222"/>
                </a:solidFill>
                <a:latin typeface="Arial"/>
                <a:cs typeface="Arial"/>
              </a:rPr>
              <a:t>TRAINING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4326" y="4057915"/>
            <a:ext cx="5055235" cy="310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2890"/>
              </a:lnSpc>
              <a:spcBef>
                <a:spcPts val="9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We</a:t>
            </a:r>
            <a:r>
              <a:rPr sz="2300" spc="9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have</a:t>
            </a:r>
            <a:r>
              <a:rPr sz="2300" spc="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C0E8"/>
                </a:solidFill>
                <a:latin typeface="Arial"/>
                <a:cs typeface="Arial"/>
              </a:rPr>
              <a:t>services</a:t>
            </a:r>
            <a:r>
              <a:rPr sz="2300" spc="110" dirty="0">
                <a:solidFill>
                  <a:srgbClr val="00C0E8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that</a:t>
            </a:r>
            <a:r>
              <a:rPr sz="2300" spc="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range</a:t>
            </a:r>
            <a:r>
              <a:rPr sz="2300" spc="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555555"/>
                </a:solidFill>
                <a:latin typeface="Arial"/>
                <a:cs typeface="Arial"/>
              </a:rPr>
              <a:t>from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license</a:t>
            </a:r>
            <a:r>
              <a:rPr sz="2300" spc="2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activation,</a:t>
            </a:r>
            <a:r>
              <a:rPr sz="2300" spc="2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migration,</a:t>
            </a:r>
            <a:r>
              <a:rPr sz="2300" spc="2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security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assessment,</a:t>
            </a:r>
            <a:r>
              <a:rPr sz="2300" spc="1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300" spc="1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setting</a:t>
            </a:r>
            <a:r>
              <a:rPr sz="2300" spc="1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up</a:t>
            </a:r>
            <a:r>
              <a:rPr sz="2300" spc="1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multi-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factor</a:t>
            </a:r>
            <a:r>
              <a:rPr sz="2300" spc="1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authentication</a:t>
            </a:r>
            <a:r>
              <a:rPr sz="2300" spc="1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2300" spc="1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</a:t>
            </a:r>
            <a:r>
              <a:rPr sz="2300" spc="1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full</a:t>
            </a:r>
            <a:r>
              <a:rPr sz="2300" spc="1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Office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365</a:t>
            </a:r>
            <a:r>
              <a:rPr sz="2300" spc="114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Complete</a:t>
            </a:r>
            <a:r>
              <a:rPr sz="2300" spc="1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Setup</a:t>
            </a:r>
            <a:r>
              <a:rPr sz="2300" spc="1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that</a:t>
            </a:r>
            <a:r>
              <a:rPr sz="2300" spc="114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will</a:t>
            </a:r>
            <a:r>
              <a:rPr sz="2300" spc="1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help</a:t>
            </a:r>
            <a:r>
              <a:rPr sz="2300" spc="1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you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get</a:t>
            </a:r>
            <a:r>
              <a:rPr sz="2300" spc="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up</a:t>
            </a:r>
            <a:r>
              <a:rPr sz="2300" spc="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300" spc="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running.</a:t>
            </a:r>
            <a:endParaRPr sz="2300" dirty="0">
              <a:latin typeface="Arial"/>
              <a:cs typeface="Arial"/>
            </a:endParaRPr>
          </a:p>
          <a:p>
            <a:pPr marL="12700" marR="565785">
              <a:lnSpc>
                <a:spcPct val="104600"/>
              </a:lnSpc>
              <a:spcBef>
                <a:spcPts val="1170"/>
              </a:spcBef>
            </a:pPr>
            <a:r>
              <a:rPr sz="2300" b="1" dirty="0">
                <a:solidFill>
                  <a:srgbClr val="555555"/>
                </a:solidFill>
                <a:latin typeface="Arial"/>
                <a:cs typeface="Arial"/>
              </a:rPr>
              <a:t>You</a:t>
            </a:r>
            <a:r>
              <a:rPr sz="2300" b="1" spc="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55555"/>
                </a:solidFill>
                <a:latin typeface="Arial"/>
                <a:cs typeface="Arial"/>
              </a:rPr>
              <a:t>can</a:t>
            </a:r>
            <a:r>
              <a:rPr sz="2300" b="1" spc="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55555"/>
                </a:solidFill>
                <a:latin typeface="Arial"/>
                <a:cs typeface="Arial"/>
              </a:rPr>
              <a:t>reach</a:t>
            </a:r>
            <a:r>
              <a:rPr sz="2300" b="1" spc="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55555"/>
                </a:solidFill>
                <a:latin typeface="Arial"/>
                <a:cs typeface="Arial"/>
              </a:rPr>
              <a:t>us</a:t>
            </a:r>
            <a:r>
              <a:rPr sz="2300" b="1" spc="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55555"/>
                </a:solidFill>
                <a:latin typeface="Arial"/>
                <a:cs typeface="Arial"/>
              </a:rPr>
              <a:t>via</a:t>
            </a:r>
            <a:r>
              <a:rPr sz="2300" b="1" spc="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55555"/>
                </a:solidFill>
                <a:latin typeface="Arial"/>
                <a:cs typeface="Arial"/>
              </a:rPr>
              <a:t>one</a:t>
            </a:r>
            <a:r>
              <a:rPr sz="2300" b="1" spc="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300" b="1" spc="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55555"/>
                </a:solidFill>
                <a:latin typeface="Arial"/>
                <a:cs typeface="Arial"/>
              </a:rPr>
              <a:t>the </a:t>
            </a:r>
            <a:r>
              <a:rPr sz="2300" b="1" dirty="0">
                <a:solidFill>
                  <a:srgbClr val="555555"/>
                </a:solidFill>
                <a:latin typeface="Arial"/>
                <a:cs typeface="Arial"/>
              </a:rPr>
              <a:t>following</a:t>
            </a:r>
            <a:r>
              <a:rPr sz="2300" b="1" spc="204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55555"/>
                </a:solidFill>
                <a:latin typeface="Arial"/>
                <a:cs typeface="Arial"/>
              </a:rPr>
              <a:t>methods: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17793" y="4057844"/>
            <a:ext cx="4719955" cy="1200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55555"/>
                </a:solidFill>
                <a:latin typeface="Arial"/>
                <a:cs typeface="Arial"/>
              </a:rPr>
              <a:t>Be</a:t>
            </a:r>
            <a:r>
              <a:rPr sz="2300" b="1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55555"/>
                </a:solidFill>
                <a:latin typeface="Arial"/>
                <a:cs typeface="Arial"/>
              </a:rPr>
              <a:t>a part of our </a:t>
            </a:r>
            <a:r>
              <a:rPr sz="2300" b="1" spc="-10" dirty="0">
                <a:solidFill>
                  <a:srgbClr val="555555"/>
                </a:solidFill>
                <a:latin typeface="Arial"/>
                <a:cs typeface="Arial"/>
              </a:rPr>
              <a:t>community!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12700"/>
              </a:lnSpc>
              <a:spcBef>
                <a:spcPts val="1210"/>
              </a:spcBef>
            </a:pPr>
            <a:r>
              <a:rPr sz="1950" u="sng" spc="-10" dirty="0">
                <a:solidFill>
                  <a:srgbClr val="555555"/>
                </a:solidFill>
                <a:uFill>
                  <a:solidFill>
                    <a:srgbClr val="00C0E8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http://forums.techsoup.org/cs/community/</a:t>
            </a:r>
            <a:r>
              <a:rPr sz="1950" spc="5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950" u="sng" spc="-10" dirty="0">
                <a:solidFill>
                  <a:srgbClr val="555555"/>
                </a:solidFill>
                <a:uFill>
                  <a:solidFill>
                    <a:srgbClr val="00C0E8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f/112.aspx</a:t>
            </a:r>
            <a:endParaRPr sz="1950" dirty="0">
              <a:solidFill>
                <a:srgbClr val="555555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7658" y="4057915"/>
            <a:ext cx="5064760" cy="303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2890"/>
              </a:lnSpc>
              <a:spcBef>
                <a:spcPts val="9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We</a:t>
            </a:r>
            <a:r>
              <a:rPr sz="2300" spc="9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offer</a:t>
            </a:r>
            <a:r>
              <a:rPr sz="2300" spc="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C0E8"/>
                </a:solidFill>
                <a:latin typeface="Arial"/>
                <a:cs typeface="Arial"/>
              </a:rPr>
              <a:t>training</a:t>
            </a:r>
            <a:r>
              <a:rPr sz="2300" spc="110" dirty="0">
                <a:solidFill>
                  <a:srgbClr val="00C0E8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C0E8"/>
                </a:solidFill>
                <a:latin typeface="Arial"/>
                <a:cs typeface="Arial"/>
              </a:rPr>
              <a:t>courses</a:t>
            </a:r>
            <a:r>
              <a:rPr sz="2300" spc="110" dirty="0">
                <a:solidFill>
                  <a:srgbClr val="00C0E8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2300" spc="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nonprofit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staff</a:t>
            </a:r>
            <a:r>
              <a:rPr sz="2300" spc="9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300" spc="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volunteers</a:t>
            </a:r>
            <a:r>
              <a:rPr sz="2300" spc="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on</a:t>
            </a:r>
            <a:r>
              <a:rPr sz="2300" spc="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how</a:t>
            </a:r>
            <a:r>
              <a:rPr sz="2300" spc="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2300" spc="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use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Microsoft</a:t>
            </a:r>
            <a:r>
              <a:rPr sz="2300" spc="1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applications</a:t>
            </a:r>
            <a:r>
              <a:rPr sz="2300" spc="1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such</a:t>
            </a:r>
            <a:r>
              <a:rPr sz="2300" spc="1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as</a:t>
            </a:r>
            <a:r>
              <a:rPr sz="2300" spc="114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Teams,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Excel,</a:t>
            </a:r>
            <a:r>
              <a:rPr sz="2300" spc="1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PowerPoint,</a:t>
            </a:r>
            <a:r>
              <a:rPr sz="2300" spc="1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Word,</a:t>
            </a:r>
            <a:r>
              <a:rPr sz="2300" spc="1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SharePoint,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300" spc="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many</a:t>
            </a:r>
            <a:r>
              <a:rPr sz="2300" spc="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other</a:t>
            </a:r>
            <a:r>
              <a:rPr sz="2300" spc="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applications.</a:t>
            </a:r>
            <a:endParaRPr sz="2300" dirty="0">
              <a:latin typeface="Arial"/>
              <a:cs typeface="Arial"/>
            </a:endParaRPr>
          </a:p>
          <a:p>
            <a:pPr marL="12700" marR="302260">
              <a:lnSpc>
                <a:spcPct val="109900"/>
              </a:lnSpc>
              <a:spcBef>
                <a:spcPts val="1025"/>
              </a:spcBef>
            </a:pPr>
            <a:r>
              <a:rPr sz="2300" b="1" dirty="0">
                <a:solidFill>
                  <a:srgbClr val="555555"/>
                </a:solidFill>
                <a:latin typeface="Arial"/>
                <a:cs typeface="Arial"/>
              </a:rPr>
              <a:t>Start</a:t>
            </a:r>
            <a:r>
              <a:rPr sz="2300" b="1" spc="1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55555"/>
                </a:solidFill>
                <a:latin typeface="Arial"/>
                <a:cs typeface="Arial"/>
              </a:rPr>
              <a:t>learning: </a:t>
            </a:r>
            <a:r>
              <a:rPr sz="1950" u="sng" spc="-10" dirty="0">
                <a:solidFill>
                  <a:srgbClr val="555555"/>
                </a:solidFill>
                <a:uFill>
                  <a:solidFill>
                    <a:srgbClr val="00C0E8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https://techsoup.course.tc/</a:t>
            </a:r>
            <a:r>
              <a:rPr sz="195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950" u="sng" dirty="0">
                <a:solidFill>
                  <a:srgbClr val="555555"/>
                </a:solidFill>
                <a:uFill>
                  <a:solidFill>
                    <a:srgbClr val="00C0E8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catalog?type=microsoft-digital-skills-</a:t>
            </a:r>
            <a:r>
              <a:rPr sz="1950" u="sng" spc="-10" dirty="0">
                <a:solidFill>
                  <a:srgbClr val="555555"/>
                </a:solidFill>
                <a:uFill>
                  <a:solidFill>
                    <a:srgbClr val="00C0E8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</a:t>
            </a:r>
            <a:endParaRPr sz="1950" dirty="0">
              <a:solidFill>
                <a:srgbClr val="555555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8380" y="7406255"/>
            <a:ext cx="4291330" cy="2518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Via</a:t>
            </a:r>
            <a:r>
              <a:rPr sz="2300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phone</a:t>
            </a:r>
            <a:r>
              <a:rPr sz="23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00C0E8"/>
                </a:solidFill>
                <a:latin typeface="Arial"/>
                <a:cs typeface="Arial"/>
              </a:rPr>
              <a:t>1-800-659-3579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Monday through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Friday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from</a:t>
            </a:r>
            <a:r>
              <a:rPr sz="2300" spc="-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7</a:t>
            </a:r>
            <a:r>
              <a:rPr sz="2300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555555"/>
                </a:solidFill>
                <a:latin typeface="Arial"/>
                <a:cs typeface="Arial"/>
              </a:rPr>
              <a:t>a.m.</a:t>
            </a:r>
            <a:r>
              <a:rPr sz="2300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2300" spc="-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555555"/>
                </a:solidFill>
                <a:latin typeface="Arial"/>
                <a:cs typeface="Arial"/>
              </a:rPr>
              <a:t>12</a:t>
            </a:r>
            <a:r>
              <a:rPr sz="2300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555555"/>
                </a:solidFill>
                <a:latin typeface="Arial"/>
                <a:cs typeface="Arial"/>
              </a:rPr>
              <a:t>p.m.</a:t>
            </a:r>
            <a:r>
              <a:rPr sz="2300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555555"/>
                </a:solidFill>
                <a:latin typeface="Arial"/>
                <a:cs typeface="Arial"/>
              </a:rPr>
              <a:t>Pacific</a:t>
            </a:r>
            <a:r>
              <a:rPr sz="2300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555555"/>
                </a:solidFill>
                <a:latin typeface="Arial"/>
                <a:cs typeface="Arial"/>
              </a:rPr>
              <a:t>time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Arial"/>
              <a:cs typeface="Arial"/>
            </a:endParaRPr>
          </a:p>
          <a:p>
            <a:pPr marL="12700" marR="179070">
              <a:lnSpc>
                <a:spcPct val="108400"/>
              </a:lnSpc>
            </a:pP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Create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a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55555"/>
                </a:solidFill>
                <a:latin typeface="Arial"/>
                <a:cs typeface="Arial"/>
              </a:rPr>
              <a:t>support</a:t>
            </a:r>
            <a:r>
              <a:rPr sz="23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555555"/>
                </a:solidFill>
                <a:latin typeface="Arial"/>
                <a:cs typeface="Arial"/>
              </a:rPr>
              <a:t>ticket: </a:t>
            </a:r>
            <a:r>
              <a:rPr sz="1950" u="heavy" dirty="0">
                <a:solidFill>
                  <a:srgbClr val="555555"/>
                </a:solidFill>
                <a:uFill>
                  <a:solidFill>
                    <a:srgbClr val="00C0E8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https://page.techsoup.org/office-</a:t>
            </a:r>
            <a:r>
              <a:rPr sz="1950" u="heavy" spc="-20" dirty="0">
                <a:solidFill>
                  <a:srgbClr val="555555"/>
                </a:solidFill>
                <a:uFill>
                  <a:solidFill>
                    <a:srgbClr val="00C0E8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365-</a:t>
            </a:r>
            <a:r>
              <a:rPr sz="1950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950" u="sng" dirty="0">
                <a:solidFill>
                  <a:srgbClr val="555555"/>
                </a:solidFill>
                <a:uFill>
                  <a:solidFill>
                    <a:srgbClr val="00C0E8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support-</a:t>
            </a:r>
            <a:r>
              <a:rPr sz="1950" u="sng" spc="-10" dirty="0">
                <a:solidFill>
                  <a:srgbClr val="555555"/>
                </a:solidFill>
                <a:uFill>
                  <a:solidFill>
                    <a:srgbClr val="00C0E8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services</a:t>
            </a:r>
            <a:endParaRPr sz="1950" dirty="0">
              <a:solidFill>
                <a:srgbClr val="555555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7025" y="7437652"/>
            <a:ext cx="66675" cy="1051560"/>
          </a:xfrm>
          <a:custGeom>
            <a:avLst/>
            <a:gdLst/>
            <a:ahLst/>
            <a:cxnLst/>
            <a:rect l="l" t="t" r="r" b="b"/>
            <a:pathLst>
              <a:path w="66675" h="1051559">
                <a:moveTo>
                  <a:pt x="66521" y="0"/>
                </a:moveTo>
                <a:lnTo>
                  <a:pt x="0" y="0"/>
                </a:lnTo>
                <a:lnTo>
                  <a:pt x="0" y="1050973"/>
                </a:lnTo>
                <a:lnTo>
                  <a:pt x="66521" y="1050973"/>
                </a:lnTo>
                <a:lnTo>
                  <a:pt x="66521" y="0"/>
                </a:lnTo>
                <a:close/>
              </a:path>
            </a:pathLst>
          </a:custGeom>
          <a:solidFill>
            <a:srgbClr val="007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7025" y="8900555"/>
            <a:ext cx="66675" cy="1051560"/>
          </a:xfrm>
          <a:custGeom>
            <a:avLst/>
            <a:gdLst/>
            <a:ahLst/>
            <a:cxnLst/>
            <a:rect l="l" t="t" r="r" b="b"/>
            <a:pathLst>
              <a:path w="66675" h="1051559">
                <a:moveTo>
                  <a:pt x="66521" y="0"/>
                </a:moveTo>
                <a:lnTo>
                  <a:pt x="0" y="0"/>
                </a:lnTo>
                <a:lnTo>
                  <a:pt x="0" y="1050973"/>
                </a:lnTo>
                <a:lnTo>
                  <a:pt x="66521" y="1050973"/>
                </a:lnTo>
                <a:lnTo>
                  <a:pt x="66521" y="0"/>
                </a:lnTo>
                <a:close/>
              </a:path>
            </a:pathLst>
          </a:custGeom>
          <a:solidFill>
            <a:srgbClr val="007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How</a:t>
            </a:r>
            <a:r>
              <a:rPr spc="-75" dirty="0"/>
              <a:t> </a:t>
            </a:r>
            <a:r>
              <a:rPr dirty="0"/>
              <a:t>Can</a:t>
            </a:r>
            <a:r>
              <a:rPr spc="-65" dirty="0"/>
              <a:t> </a:t>
            </a:r>
            <a:r>
              <a:rPr spc="-40" dirty="0"/>
              <a:t>TechSoup</a:t>
            </a:r>
            <a:r>
              <a:rPr spc="-65" dirty="0"/>
              <a:t> </a:t>
            </a:r>
            <a:r>
              <a:rPr dirty="0"/>
              <a:t>Help</a:t>
            </a:r>
            <a:r>
              <a:rPr spc="-60" dirty="0"/>
              <a:t> </a:t>
            </a:r>
            <a:r>
              <a:rPr spc="-110" dirty="0"/>
              <a:t>You?</a:t>
            </a:r>
          </a:p>
        </p:txBody>
      </p:sp>
      <p:sp>
        <p:nvSpPr>
          <p:cNvPr id="12" name="object 12"/>
          <p:cNvSpPr/>
          <p:nvPr/>
        </p:nvSpPr>
        <p:spPr>
          <a:xfrm>
            <a:off x="13002239" y="8421843"/>
            <a:ext cx="1256665" cy="1256665"/>
          </a:xfrm>
          <a:custGeom>
            <a:avLst/>
            <a:gdLst/>
            <a:ahLst/>
            <a:cxnLst/>
            <a:rect l="l" t="t" r="r" b="b"/>
            <a:pathLst>
              <a:path w="1256665" h="1256665">
                <a:moveTo>
                  <a:pt x="628253" y="0"/>
                </a:moveTo>
                <a:lnTo>
                  <a:pt x="579155" y="1890"/>
                </a:lnTo>
                <a:lnTo>
                  <a:pt x="531091" y="7467"/>
                </a:lnTo>
                <a:lnTo>
                  <a:pt x="484200" y="16592"/>
                </a:lnTo>
                <a:lnTo>
                  <a:pt x="438622" y="29125"/>
                </a:lnTo>
                <a:lnTo>
                  <a:pt x="394497" y="44926"/>
                </a:lnTo>
                <a:lnTo>
                  <a:pt x="351963" y="63856"/>
                </a:lnTo>
                <a:lnTo>
                  <a:pt x="311162" y="85775"/>
                </a:lnTo>
                <a:lnTo>
                  <a:pt x="272232" y="110543"/>
                </a:lnTo>
                <a:lnTo>
                  <a:pt x="235313" y="138020"/>
                </a:lnTo>
                <a:lnTo>
                  <a:pt x="200545" y="168067"/>
                </a:lnTo>
                <a:lnTo>
                  <a:pt x="168067" y="200545"/>
                </a:lnTo>
                <a:lnTo>
                  <a:pt x="138020" y="235313"/>
                </a:lnTo>
                <a:lnTo>
                  <a:pt x="110543" y="272232"/>
                </a:lnTo>
                <a:lnTo>
                  <a:pt x="85775" y="311162"/>
                </a:lnTo>
                <a:lnTo>
                  <a:pt x="63856" y="351963"/>
                </a:lnTo>
                <a:lnTo>
                  <a:pt x="44926" y="394497"/>
                </a:lnTo>
                <a:lnTo>
                  <a:pt x="29125" y="438622"/>
                </a:lnTo>
                <a:lnTo>
                  <a:pt x="16592" y="484200"/>
                </a:lnTo>
                <a:lnTo>
                  <a:pt x="7467" y="531091"/>
                </a:lnTo>
                <a:lnTo>
                  <a:pt x="1890" y="579155"/>
                </a:lnTo>
                <a:lnTo>
                  <a:pt x="0" y="628253"/>
                </a:lnTo>
                <a:lnTo>
                  <a:pt x="1890" y="677351"/>
                </a:lnTo>
                <a:lnTo>
                  <a:pt x="7467" y="725417"/>
                </a:lnTo>
                <a:lnTo>
                  <a:pt x="16592" y="772308"/>
                </a:lnTo>
                <a:lnTo>
                  <a:pt x="29125" y="817887"/>
                </a:lnTo>
                <a:lnTo>
                  <a:pt x="44926" y="862013"/>
                </a:lnTo>
                <a:lnTo>
                  <a:pt x="63856" y="904547"/>
                </a:lnTo>
                <a:lnTo>
                  <a:pt x="85775" y="945348"/>
                </a:lnTo>
                <a:lnTo>
                  <a:pt x="110543" y="984278"/>
                </a:lnTo>
                <a:lnTo>
                  <a:pt x="138020" y="1021197"/>
                </a:lnTo>
                <a:lnTo>
                  <a:pt x="168067" y="1055965"/>
                </a:lnTo>
                <a:lnTo>
                  <a:pt x="200545" y="1088442"/>
                </a:lnTo>
                <a:lnTo>
                  <a:pt x="235313" y="1118489"/>
                </a:lnTo>
                <a:lnTo>
                  <a:pt x="272232" y="1145966"/>
                </a:lnTo>
                <a:lnTo>
                  <a:pt x="311162" y="1170733"/>
                </a:lnTo>
                <a:lnTo>
                  <a:pt x="351963" y="1192651"/>
                </a:lnTo>
                <a:lnTo>
                  <a:pt x="394497" y="1211580"/>
                </a:lnTo>
                <a:lnTo>
                  <a:pt x="438622" y="1227381"/>
                </a:lnTo>
                <a:lnTo>
                  <a:pt x="484200" y="1239914"/>
                </a:lnTo>
                <a:lnTo>
                  <a:pt x="531091" y="1249038"/>
                </a:lnTo>
                <a:lnTo>
                  <a:pt x="579155" y="1254616"/>
                </a:lnTo>
                <a:lnTo>
                  <a:pt x="628253" y="1256506"/>
                </a:lnTo>
                <a:lnTo>
                  <a:pt x="677350" y="1254616"/>
                </a:lnTo>
                <a:lnTo>
                  <a:pt x="725414" y="1249038"/>
                </a:lnTo>
                <a:lnTo>
                  <a:pt x="772305" y="1239914"/>
                </a:lnTo>
                <a:lnTo>
                  <a:pt x="817883" y="1227381"/>
                </a:lnTo>
                <a:lnTo>
                  <a:pt x="862009" y="1211580"/>
                </a:lnTo>
                <a:lnTo>
                  <a:pt x="904542" y="1192651"/>
                </a:lnTo>
                <a:lnTo>
                  <a:pt x="945344" y="1170733"/>
                </a:lnTo>
                <a:lnTo>
                  <a:pt x="984274" y="1145966"/>
                </a:lnTo>
                <a:lnTo>
                  <a:pt x="1021193" y="1118489"/>
                </a:lnTo>
                <a:lnTo>
                  <a:pt x="1055961" y="1088442"/>
                </a:lnTo>
                <a:lnTo>
                  <a:pt x="1088438" y="1055965"/>
                </a:lnTo>
                <a:lnTo>
                  <a:pt x="1118485" y="1021197"/>
                </a:lnTo>
                <a:lnTo>
                  <a:pt x="1145963" y="984278"/>
                </a:lnTo>
                <a:lnTo>
                  <a:pt x="1170731" y="945348"/>
                </a:lnTo>
                <a:lnTo>
                  <a:pt x="1192649" y="904547"/>
                </a:lnTo>
                <a:lnTo>
                  <a:pt x="1211579" y="862013"/>
                </a:lnTo>
                <a:lnTo>
                  <a:pt x="1227380" y="817887"/>
                </a:lnTo>
                <a:lnTo>
                  <a:pt x="1239913" y="772308"/>
                </a:lnTo>
                <a:lnTo>
                  <a:pt x="1249038" y="725417"/>
                </a:lnTo>
                <a:lnTo>
                  <a:pt x="1254616" y="677351"/>
                </a:lnTo>
                <a:lnTo>
                  <a:pt x="1256506" y="628253"/>
                </a:lnTo>
                <a:lnTo>
                  <a:pt x="1254616" y="579155"/>
                </a:lnTo>
                <a:lnTo>
                  <a:pt x="1249038" y="531091"/>
                </a:lnTo>
                <a:lnTo>
                  <a:pt x="1239913" y="484200"/>
                </a:lnTo>
                <a:lnTo>
                  <a:pt x="1227380" y="438622"/>
                </a:lnTo>
                <a:lnTo>
                  <a:pt x="1211579" y="394497"/>
                </a:lnTo>
                <a:lnTo>
                  <a:pt x="1192649" y="351963"/>
                </a:lnTo>
                <a:lnTo>
                  <a:pt x="1170731" y="311162"/>
                </a:lnTo>
                <a:lnTo>
                  <a:pt x="1145963" y="272232"/>
                </a:lnTo>
                <a:lnTo>
                  <a:pt x="1118485" y="235313"/>
                </a:lnTo>
                <a:lnTo>
                  <a:pt x="1088438" y="200545"/>
                </a:lnTo>
                <a:lnTo>
                  <a:pt x="1055961" y="168067"/>
                </a:lnTo>
                <a:lnTo>
                  <a:pt x="1021193" y="138020"/>
                </a:lnTo>
                <a:lnTo>
                  <a:pt x="984274" y="110543"/>
                </a:lnTo>
                <a:lnTo>
                  <a:pt x="945344" y="85775"/>
                </a:lnTo>
                <a:lnTo>
                  <a:pt x="904542" y="63856"/>
                </a:lnTo>
                <a:lnTo>
                  <a:pt x="862009" y="44926"/>
                </a:lnTo>
                <a:lnTo>
                  <a:pt x="817883" y="29125"/>
                </a:lnTo>
                <a:lnTo>
                  <a:pt x="772305" y="16592"/>
                </a:lnTo>
                <a:lnTo>
                  <a:pt x="725414" y="7467"/>
                </a:lnTo>
                <a:lnTo>
                  <a:pt x="677350" y="1890"/>
                </a:lnTo>
                <a:lnTo>
                  <a:pt x="628253" y="0"/>
                </a:lnTo>
                <a:close/>
              </a:path>
            </a:pathLst>
          </a:custGeom>
          <a:solidFill>
            <a:srgbClr val="00C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hlinkClick r:id="rId6"/>
            <a:extLst>
              <a:ext uri="{FF2B5EF4-FFF2-40B4-BE49-F238E27FC236}">
                <a16:creationId xmlns:a16="http://schemas.microsoft.com/office/drawing/2014/main" id="{072D1F54-850A-3573-20F1-B177E3309669}"/>
              </a:ext>
            </a:extLst>
          </p:cNvPr>
          <p:cNvSpPr/>
          <p:nvPr/>
        </p:nvSpPr>
        <p:spPr>
          <a:xfrm>
            <a:off x="2584450" y="4040120"/>
            <a:ext cx="1143000" cy="37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7393AF55-2F7E-4106-7BA5-5042919471A5}"/>
              </a:ext>
            </a:extLst>
          </p:cNvPr>
          <p:cNvSpPr/>
          <p:nvPr/>
        </p:nvSpPr>
        <p:spPr>
          <a:xfrm>
            <a:off x="8528050" y="4057844"/>
            <a:ext cx="2133600" cy="359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441" y="6183920"/>
            <a:ext cx="286956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b="0" spc="-10" dirty="0">
                <a:solidFill>
                  <a:srgbClr val="222222"/>
                </a:solidFill>
                <a:latin typeface="Arial"/>
                <a:cs typeface="Arial"/>
              </a:rPr>
              <a:t>techsoup.org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73A7E81A-EA64-3596-F4C3-D8AEFFC6558F}"/>
              </a:ext>
            </a:extLst>
          </p:cNvPr>
          <p:cNvSpPr/>
          <p:nvPr/>
        </p:nvSpPr>
        <p:spPr>
          <a:xfrm>
            <a:off x="8532972" y="6183920"/>
            <a:ext cx="3038155" cy="60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056954AE9064B8791C9281CA94F85" ma:contentTypeVersion="17" ma:contentTypeDescription="Create a new document." ma:contentTypeScope="" ma:versionID="5418860b1aa649308d657138368e481e">
  <xsd:schema xmlns:xsd="http://www.w3.org/2001/XMLSchema" xmlns:xs="http://www.w3.org/2001/XMLSchema" xmlns:p="http://schemas.microsoft.com/office/2006/metadata/properties" xmlns:ns2="bd5ef7bb-39f1-45bc-8ea0-3d4f4c428360" xmlns:ns3="bc885b56-f4a5-4dd6-a6a6-200f7cea7245" targetNamespace="http://schemas.microsoft.com/office/2006/metadata/properties" ma:root="true" ma:fieldsID="3bff5c568d2e7807068613275867e6bd" ns2:_="" ns3:_="">
    <xsd:import namespace="bd5ef7bb-39f1-45bc-8ea0-3d4f4c428360"/>
    <xsd:import namespace="bc885b56-f4a5-4dd6-a6a6-200f7cea7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Type_x0020_of_x0020_document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ef7bb-39f1-45bc-8ea0-3d4f4c428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ype_x0020_of_x0020_document" ma:index="12" nillable="true" ma:displayName="Type of doc" ma:format="Dropdown" ma:internalName="Type_x0020_of_x0020_document">
      <xsd:simpleType>
        <xsd:restriction base="dms:Choice">
          <xsd:enumeration value="Blog post"/>
          <xsd:enumeration value="Media release"/>
          <xsd:enumeration value="Other"/>
          <xsd:enumeration value="Template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584a0cf-2225-42df-974a-0761ffb7e3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5b56-f4a5-4dd6-a6a6-200f7cea724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d8a4a5c-f0a1-4038-9dab-d5ff1d1d1ca7}" ma:internalName="TaxCatchAll" ma:showField="CatchAllData" ma:web="bc885b56-f4a5-4dd6-a6a6-200f7cea7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3613FD-8E18-4573-A8A1-E957A3E8165C}"/>
</file>

<file path=customXml/itemProps2.xml><?xml version="1.0" encoding="utf-8"?>
<ds:datastoreItem xmlns:ds="http://schemas.openxmlformats.org/officeDocument/2006/customXml" ds:itemID="{97ACBBDB-1D2A-43F5-8934-CE0E68E60D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336</Words>
  <Application>Microsoft Office PowerPoint</Application>
  <PresentationFormat>Custom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How Can TechSoup Help You?</vt:lpstr>
      <vt:lpstr>techsoup.org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Jamie Costello</cp:lastModifiedBy>
  <cp:revision>6</cp:revision>
  <dcterms:created xsi:type="dcterms:W3CDTF">2022-10-04T18:16:36Z</dcterms:created>
  <dcterms:modified xsi:type="dcterms:W3CDTF">2022-12-07T11:53:57Z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2022-10-04T00:00:00Z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2022-10-04T00:00:00Z</vt:filetime>
  </property>
  <property fmtid="{D5CDD505-2E9C-101B-9397-08002B2CF9AE}" pid="5" name="Producer">
    <vt:lpwstr>Adobe PDF Library 16.0.7</vt:lpwstr>
  </property>
</Properties>
</file>