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8" r:id="rId5"/>
    <p:sldId id="260" r:id="rId6"/>
    <p:sldId id="261" r:id="rId7"/>
    <p:sldId id="262" r:id="rId8"/>
    <p:sldId id="263" r:id="rId9"/>
    <p:sldId id="264" r:id="rId10"/>
    <p:sldId id="265" r:id="rId11"/>
    <p:sldId id="266" r:id="rId12"/>
    <p:sldId id="267" r:id="rId13"/>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5555"/>
    <a:srgbClr val="00C0E8"/>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38" d="100"/>
          <a:sy n="38" d="100"/>
        </p:scale>
        <p:origin x="80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p:txBody>
          <a:bodyPr lIns="0" tIns="0" rIns="0" bIns="0"/>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p:txBody>
          <a:bodyPr lIns="0" tIns="0" rIns="0" bIns="0"/>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chemeClr val="bg1"/>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7" name="Holder 7"/>
          <p:cNvSpPr>
            <a:spLocks noGrp="1"/>
          </p:cNvSpPr>
          <p:nvPr>
            <p:ph type="sldNum" sz="quarter" idx="7"/>
          </p:nvPr>
        </p:nvSpPr>
        <p:spPr/>
        <p:txBody>
          <a:bodyPr lIns="0" tIns="0" rIns="0" bIns="0"/>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1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5" name="Holder 5"/>
          <p:cNvSpPr>
            <a:spLocks noGrp="1"/>
          </p:cNvSpPr>
          <p:nvPr>
            <p:ph type="sldNum" sz="quarter" idx="7"/>
          </p:nvPr>
        </p:nvSpPr>
        <p:spPr/>
        <p:txBody>
          <a:bodyPr lIns="0" tIns="0" rIns="0" bIns="0"/>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4" name="Holder 4"/>
          <p:cNvSpPr>
            <a:spLocks noGrp="1"/>
          </p:cNvSpPr>
          <p:nvPr>
            <p:ph type="sldNum" sz="quarter" idx="7"/>
          </p:nvPr>
        </p:nvSpPr>
        <p:spPr/>
        <p:txBody>
          <a:bodyPr lIns="0" tIns="0" rIns="0" bIns="0"/>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900048" y="2450405"/>
            <a:ext cx="5222875" cy="2228850"/>
          </a:xfrm>
          <a:prstGeom prst="rect">
            <a:avLst/>
          </a:prstGeom>
        </p:spPr>
        <p:txBody>
          <a:bodyPr wrap="square" lIns="0" tIns="0" rIns="0" bIns="0">
            <a:spAutoFit/>
          </a:bodyPr>
          <a:lstStyle>
            <a:lvl1pPr>
              <a:defRPr sz="5100" b="1" i="0">
                <a:solidFill>
                  <a:schemeClr val="bg1"/>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12/7/2022</a:t>
            </a:fld>
            <a:endParaRPr lang="en-US"/>
          </a:p>
        </p:txBody>
      </p:sp>
      <p:sp>
        <p:nvSpPr>
          <p:cNvPr id="6" name="Holder 6"/>
          <p:cNvSpPr>
            <a:spLocks noGrp="1"/>
          </p:cNvSpPr>
          <p:nvPr>
            <p:ph type="sldNum" sz="quarter" idx="7"/>
          </p:nvPr>
        </p:nvSpPr>
        <p:spPr>
          <a:xfrm>
            <a:off x="695620" y="10489284"/>
            <a:ext cx="275590" cy="212725"/>
          </a:xfrm>
          <a:prstGeom prst="rect">
            <a:avLst/>
          </a:prstGeom>
        </p:spPr>
        <p:txBody>
          <a:bodyPr wrap="square" lIns="0" tIns="0" rIns="0" bIns="0">
            <a:spAutoFit/>
          </a:bodyPr>
          <a:lstStyle>
            <a:lvl1pPr>
              <a:defRPr sz="1300" b="0" i="0">
                <a:solidFill>
                  <a:srgbClr val="222222"/>
                </a:solidFill>
                <a:latin typeface="Arial"/>
                <a:cs typeface="Arial"/>
              </a:defRPr>
            </a:lvl1pPr>
          </a:lstStyle>
          <a:p>
            <a:pPr marL="38100">
              <a:lnSpc>
                <a:spcPts val="1555"/>
              </a:lnSpc>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forums.techsoup.org/cs/community/f/112.aspx"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blog.techsoup.org/posts/how-techsoup-makes-adopting-microsoft-cloud-solutions-easier" TargetMode="External"/><Relationship Id="rId5" Type="http://schemas.openxmlformats.org/officeDocument/2006/relationships/hyperlink" Target="https://page.techsoup.org/office-365-support-services" TargetMode="External"/><Relationship Id="rId4" Type="http://schemas.openxmlformats.org/officeDocument/2006/relationships/hyperlink" Target="https://techsoup.course.tc/catalog?type=microsoft-digital-skills-cent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echsoup.org/"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connectingup.org/donations/cloud-manager/introducing" TargetMode="External"/><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6"/>
          </a:xfrm>
          <a:prstGeom prst="rect">
            <a:avLst/>
          </a:prstGeom>
        </p:spPr>
      </p:pic>
      <p:sp>
        <p:nvSpPr>
          <p:cNvPr id="3" name="object 3"/>
          <p:cNvSpPr txBox="1"/>
          <p:nvPr/>
        </p:nvSpPr>
        <p:spPr>
          <a:xfrm>
            <a:off x="1344326" y="1887181"/>
            <a:ext cx="6877684" cy="6120906"/>
          </a:xfrm>
          <a:prstGeom prst="rect">
            <a:avLst/>
          </a:prstGeom>
        </p:spPr>
        <p:txBody>
          <a:bodyPr vert="horz" wrap="square" lIns="0" tIns="207010" rIns="0" bIns="0" rtlCol="0">
            <a:spAutoFit/>
          </a:bodyPr>
          <a:lstStyle/>
          <a:p>
            <a:pPr marL="12700" marR="5080">
              <a:lnSpc>
                <a:spcPts val="8910"/>
              </a:lnSpc>
              <a:spcBef>
                <a:spcPts val="1630"/>
              </a:spcBef>
            </a:pPr>
            <a:r>
              <a:rPr lang="en-US" sz="8650" b="1" spc="55" dirty="0">
                <a:solidFill>
                  <a:srgbClr val="222222"/>
                </a:solidFill>
                <a:latin typeface="Arial"/>
                <a:cs typeface="Arial"/>
              </a:rPr>
              <a:t>How</a:t>
            </a:r>
            <a:r>
              <a:rPr lang="en-US" sz="8650" b="1" spc="210" dirty="0">
                <a:solidFill>
                  <a:srgbClr val="222222"/>
                </a:solidFill>
                <a:latin typeface="Arial"/>
                <a:cs typeface="Arial"/>
              </a:rPr>
              <a:t> </a:t>
            </a:r>
            <a:r>
              <a:rPr lang="en-US" sz="8650" b="1" dirty="0">
                <a:solidFill>
                  <a:srgbClr val="222222"/>
                </a:solidFill>
                <a:latin typeface="Arial"/>
                <a:cs typeface="Arial"/>
              </a:rPr>
              <a:t>to</a:t>
            </a:r>
            <a:r>
              <a:rPr lang="en-US" sz="8650" b="1" spc="220" dirty="0">
                <a:solidFill>
                  <a:srgbClr val="222222"/>
                </a:solidFill>
                <a:latin typeface="Arial"/>
                <a:cs typeface="Arial"/>
              </a:rPr>
              <a:t> </a:t>
            </a:r>
            <a:r>
              <a:rPr lang="en-US" sz="8650" b="1" spc="65" dirty="0">
                <a:solidFill>
                  <a:srgbClr val="222222"/>
                </a:solidFill>
                <a:latin typeface="Arial"/>
                <a:cs typeface="Arial"/>
              </a:rPr>
              <a:t>Find </a:t>
            </a:r>
            <a:r>
              <a:rPr lang="en-US" sz="8650" b="1" spc="75" dirty="0">
                <a:solidFill>
                  <a:srgbClr val="FF8300"/>
                </a:solidFill>
                <a:latin typeface="Arial"/>
                <a:cs typeface="Arial"/>
              </a:rPr>
              <a:t>TechSoup </a:t>
            </a:r>
          </a:p>
          <a:p>
            <a:pPr marL="12700" marR="5080">
              <a:lnSpc>
                <a:spcPts val="8910"/>
              </a:lnSpc>
              <a:spcBef>
                <a:spcPts val="1630"/>
              </a:spcBef>
            </a:pPr>
            <a:r>
              <a:rPr lang="en-US" sz="8650" b="1" spc="75" dirty="0">
                <a:solidFill>
                  <a:srgbClr val="FF8300"/>
                </a:solidFill>
                <a:latin typeface="Arial"/>
                <a:cs typeface="Arial"/>
              </a:rPr>
              <a:t>Subscription </a:t>
            </a:r>
            <a:r>
              <a:rPr lang="en-US" sz="8650" b="1" spc="60" dirty="0">
                <a:solidFill>
                  <a:srgbClr val="FF8300"/>
                </a:solidFill>
                <a:latin typeface="Arial"/>
                <a:cs typeface="Arial"/>
              </a:rPr>
              <a:t>Renewal</a:t>
            </a:r>
            <a:endParaRPr lang="en-US" sz="8650" dirty="0">
              <a:latin typeface="Arial"/>
              <a:cs typeface="Arial"/>
            </a:endParaRPr>
          </a:p>
          <a:p>
            <a:pPr marL="12700">
              <a:lnSpc>
                <a:spcPts val="8850"/>
              </a:lnSpc>
            </a:pPr>
            <a:r>
              <a:rPr sz="8650" b="1" spc="75" dirty="0">
                <a:solidFill>
                  <a:srgbClr val="222222"/>
                </a:solidFill>
                <a:latin typeface="Arial"/>
                <a:cs typeface="Arial"/>
              </a:rPr>
              <a:t>Information</a:t>
            </a:r>
            <a:endParaRPr sz="865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448601" y="1357026"/>
            <a:ext cx="11298555" cy="6755130"/>
            <a:chOff x="7448601" y="1357026"/>
            <a:chExt cx="11298555" cy="6755130"/>
          </a:xfrm>
        </p:grpSpPr>
        <p:pic>
          <p:nvPicPr>
            <p:cNvPr id="3" name="object 3"/>
            <p:cNvPicPr/>
            <p:nvPr/>
          </p:nvPicPr>
          <p:blipFill>
            <a:blip r:embed="rId2" cstate="print"/>
            <a:stretch>
              <a:fillRect/>
            </a:stretch>
          </p:blipFill>
          <p:spPr>
            <a:xfrm>
              <a:off x="7448601" y="1357026"/>
              <a:ext cx="11298527" cy="6754991"/>
            </a:xfrm>
            <a:prstGeom prst="rect">
              <a:avLst/>
            </a:prstGeom>
          </p:spPr>
        </p:pic>
        <p:sp>
          <p:nvSpPr>
            <p:cNvPr id="4" name="object 4"/>
            <p:cNvSpPr/>
            <p:nvPr/>
          </p:nvSpPr>
          <p:spPr>
            <a:xfrm>
              <a:off x="12701184" y="3746817"/>
              <a:ext cx="3913504" cy="1577340"/>
            </a:xfrm>
            <a:custGeom>
              <a:avLst/>
              <a:gdLst/>
              <a:ahLst/>
              <a:cxnLst/>
              <a:rect l="l" t="t" r="r" b="b"/>
              <a:pathLst>
                <a:path w="3913505" h="1577339">
                  <a:moveTo>
                    <a:pt x="0" y="713475"/>
                  </a:moveTo>
                  <a:lnTo>
                    <a:pt x="1109913" y="713475"/>
                  </a:lnTo>
                  <a:lnTo>
                    <a:pt x="1109913" y="0"/>
                  </a:lnTo>
                  <a:lnTo>
                    <a:pt x="0" y="0"/>
                  </a:lnTo>
                  <a:lnTo>
                    <a:pt x="0" y="713475"/>
                  </a:lnTo>
                  <a:close/>
                </a:path>
                <a:path w="3913505" h="1577339">
                  <a:moveTo>
                    <a:pt x="2803579" y="395768"/>
                  </a:moveTo>
                  <a:lnTo>
                    <a:pt x="3913493" y="395768"/>
                  </a:lnTo>
                  <a:lnTo>
                    <a:pt x="3913493" y="0"/>
                  </a:lnTo>
                  <a:lnTo>
                    <a:pt x="2803579" y="0"/>
                  </a:lnTo>
                  <a:lnTo>
                    <a:pt x="2803579" y="395768"/>
                  </a:lnTo>
                  <a:close/>
                </a:path>
                <a:path w="3913505" h="1577339">
                  <a:moveTo>
                    <a:pt x="0" y="1577072"/>
                  </a:moveTo>
                  <a:lnTo>
                    <a:pt x="1109913" y="1577072"/>
                  </a:lnTo>
                  <a:lnTo>
                    <a:pt x="1109913" y="975027"/>
                  </a:lnTo>
                  <a:lnTo>
                    <a:pt x="0" y="975027"/>
                  </a:lnTo>
                  <a:lnTo>
                    <a:pt x="0" y="1577072"/>
                  </a:lnTo>
                  <a:close/>
                </a:path>
              </a:pathLst>
            </a:custGeom>
            <a:ln w="20941">
              <a:solidFill>
                <a:srgbClr val="003A70"/>
              </a:solidFill>
            </a:ln>
          </p:spPr>
          <p:txBody>
            <a:bodyPr wrap="square" lIns="0" tIns="0" rIns="0" bIns="0" rtlCol="0"/>
            <a:lstStyle/>
            <a:p>
              <a:endParaRPr/>
            </a:p>
          </p:txBody>
        </p:sp>
      </p:grpSp>
      <p:sp>
        <p:nvSpPr>
          <p:cNvPr id="5" name="object 5"/>
          <p:cNvSpPr txBox="1"/>
          <p:nvPr/>
        </p:nvSpPr>
        <p:spPr>
          <a:xfrm>
            <a:off x="2218103" y="1501332"/>
            <a:ext cx="3651250" cy="821690"/>
          </a:xfrm>
          <a:prstGeom prst="rect">
            <a:avLst/>
          </a:prstGeom>
        </p:spPr>
        <p:txBody>
          <a:bodyPr vert="horz" wrap="square" lIns="0" tIns="12065" rIns="0" bIns="0" rtlCol="0">
            <a:spAutoFit/>
          </a:bodyPr>
          <a:lstStyle/>
          <a:p>
            <a:pPr marL="12700" marR="5080">
              <a:lnSpc>
                <a:spcPct val="106600"/>
              </a:lnSpc>
              <a:spcBef>
                <a:spcPts val="95"/>
              </a:spcBef>
            </a:pPr>
            <a:r>
              <a:rPr sz="2450" dirty="0">
                <a:solidFill>
                  <a:srgbClr val="555555"/>
                </a:solidFill>
                <a:latin typeface="Arial"/>
                <a:cs typeface="Arial"/>
              </a:rPr>
              <a:t>View</a:t>
            </a:r>
            <a:r>
              <a:rPr sz="2450" spc="-25" dirty="0">
                <a:solidFill>
                  <a:srgbClr val="555555"/>
                </a:solidFill>
                <a:latin typeface="Arial"/>
                <a:cs typeface="Arial"/>
              </a:rPr>
              <a:t> </a:t>
            </a:r>
            <a:r>
              <a:rPr sz="2450" dirty="0">
                <a:solidFill>
                  <a:srgbClr val="555555"/>
                </a:solidFill>
                <a:latin typeface="Arial"/>
                <a:cs typeface="Arial"/>
              </a:rPr>
              <a:t>subscription</a:t>
            </a:r>
            <a:r>
              <a:rPr sz="2450" spc="-20" dirty="0">
                <a:solidFill>
                  <a:srgbClr val="555555"/>
                </a:solidFill>
                <a:latin typeface="Arial"/>
                <a:cs typeface="Arial"/>
              </a:rPr>
              <a:t> </a:t>
            </a:r>
            <a:r>
              <a:rPr sz="2450" spc="-10" dirty="0">
                <a:solidFill>
                  <a:srgbClr val="555555"/>
                </a:solidFill>
                <a:latin typeface="Arial"/>
                <a:cs typeface="Arial"/>
              </a:rPr>
              <a:t>renewal </a:t>
            </a:r>
            <a:r>
              <a:rPr sz="2450" dirty="0">
                <a:solidFill>
                  <a:srgbClr val="555555"/>
                </a:solidFill>
                <a:latin typeface="Arial"/>
                <a:cs typeface="Arial"/>
              </a:rPr>
              <a:t>details</a:t>
            </a:r>
            <a:r>
              <a:rPr sz="2450" spc="-10" dirty="0">
                <a:solidFill>
                  <a:srgbClr val="555555"/>
                </a:solidFill>
                <a:latin typeface="Arial"/>
                <a:cs typeface="Arial"/>
              </a:rPr>
              <a:t> </a:t>
            </a:r>
            <a:r>
              <a:rPr sz="2450" dirty="0">
                <a:solidFill>
                  <a:srgbClr val="555555"/>
                </a:solidFill>
                <a:latin typeface="Arial"/>
                <a:cs typeface="Arial"/>
              </a:rPr>
              <a:t>such</a:t>
            </a:r>
            <a:r>
              <a:rPr sz="2450" spc="-10" dirty="0">
                <a:solidFill>
                  <a:srgbClr val="555555"/>
                </a:solidFill>
                <a:latin typeface="Arial"/>
                <a:cs typeface="Arial"/>
              </a:rPr>
              <a:t> </a:t>
            </a:r>
            <a:r>
              <a:rPr sz="2450" spc="-25" dirty="0">
                <a:solidFill>
                  <a:srgbClr val="555555"/>
                </a:solidFill>
                <a:latin typeface="Arial"/>
                <a:cs typeface="Arial"/>
              </a:rPr>
              <a:t>as</a:t>
            </a:r>
            <a:endParaRPr sz="2450">
              <a:latin typeface="Arial"/>
              <a:cs typeface="Arial"/>
            </a:endParaRPr>
          </a:p>
        </p:txBody>
      </p:sp>
      <p:sp>
        <p:nvSpPr>
          <p:cNvPr id="6" name="object 6"/>
          <p:cNvSpPr txBox="1"/>
          <p:nvPr/>
        </p:nvSpPr>
        <p:spPr>
          <a:xfrm>
            <a:off x="2218103" y="2297643"/>
            <a:ext cx="3272154" cy="1617345"/>
          </a:xfrm>
          <a:prstGeom prst="rect">
            <a:avLst/>
          </a:prstGeom>
        </p:spPr>
        <p:txBody>
          <a:bodyPr vert="horz" wrap="square" lIns="0" tIns="11430" rIns="0" bIns="0" rtlCol="0">
            <a:spAutoFit/>
          </a:bodyPr>
          <a:lstStyle/>
          <a:p>
            <a:pPr marL="12700" marR="5080">
              <a:lnSpc>
                <a:spcPct val="106600"/>
              </a:lnSpc>
              <a:spcBef>
                <a:spcPts val="90"/>
              </a:spcBef>
            </a:pPr>
            <a:r>
              <a:rPr sz="2450" dirty="0">
                <a:solidFill>
                  <a:srgbClr val="555555"/>
                </a:solidFill>
                <a:latin typeface="Arial"/>
                <a:cs typeface="Arial"/>
              </a:rPr>
              <a:t>the</a:t>
            </a:r>
            <a:r>
              <a:rPr sz="2450" spc="-10" dirty="0">
                <a:solidFill>
                  <a:srgbClr val="555555"/>
                </a:solidFill>
                <a:latin typeface="Arial"/>
                <a:cs typeface="Arial"/>
              </a:rPr>
              <a:t> </a:t>
            </a:r>
            <a:r>
              <a:rPr sz="2450" b="1" dirty="0">
                <a:solidFill>
                  <a:srgbClr val="003A70"/>
                </a:solidFill>
                <a:latin typeface="Arial"/>
                <a:cs typeface="Arial"/>
              </a:rPr>
              <a:t>Renew On </a:t>
            </a:r>
            <a:r>
              <a:rPr sz="2450" b="1" spc="-10" dirty="0">
                <a:solidFill>
                  <a:srgbClr val="003A70"/>
                </a:solidFill>
                <a:latin typeface="Arial"/>
                <a:cs typeface="Arial"/>
              </a:rPr>
              <a:t>date</a:t>
            </a:r>
            <a:r>
              <a:rPr sz="2450" spc="-10" dirty="0">
                <a:solidFill>
                  <a:srgbClr val="555555"/>
                </a:solidFill>
                <a:latin typeface="Arial"/>
                <a:cs typeface="Arial"/>
              </a:rPr>
              <a:t>, </a:t>
            </a:r>
            <a:r>
              <a:rPr sz="2450" b="1" dirty="0">
                <a:solidFill>
                  <a:srgbClr val="003A70"/>
                </a:solidFill>
                <a:latin typeface="Arial"/>
                <a:cs typeface="Arial"/>
              </a:rPr>
              <a:t>Initial</a:t>
            </a:r>
            <a:r>
              <a:rPr sz="2450" b="1" spc="5" dirty="0">
                <a:solidFill>
                  <a:srgbClr val="003A70"/>
                </a:solidFill>
                <a:latin typeface="Arial"/>
                <a:cs typeface="Arial"/>
              </a:rPr>
              <a:t> </a:t>
            </a:r>
            <a:r>
              <a:rPr sz="2450" b="1" dirty="0">
                <a:solidFill>
                  <a:srgbClr val="003A70"/>
                </a:solidFill>
                <a:latin typeface="Arial"/>
                <a:cs typeface="Arial"/>
              </a:rPr>
              <a:t>Purchase</a:t>
            </a:r>
            <a:r>
              <a:rPr sz="2450" b="1" spc="5" dirty="0">
                <a:solidFill>
                  <a:srgbClr val="003A70"/>
                </a:solidFill>
                <a:latin typeface="Arial"/>
                <a:cs typeface="Arial"/>
              </a:rPr>
              <a:t> </a:t>
            </a:r>
            <a:r>
              <a:rPr sz="2450" b="1" spc="-10" dirty="0">
                <a:solidFill>
                  <a:srgbClr val="003A70"/>
                </a:solidFill>
                <a:latin typeface="Arial"/>
                <a:cs typeface="Arial"/>
              </a:rPr>
              <a:t>date</a:t>
            </a:r>
            <a:r>
              <a:rPr sz="2450" spc="-10" dirty="0">
                <a:solidFill>
                  <a:srgbClr val="555555"/>
                </a:solidFill>
                <a:latin typeface="Arial"/>
                <a:cs typeface="Arial"/>
              </a:rPr>
              <a:t>, </a:t>
            </a:r>
            <a:r>
              <a:rPr sz="2450" dirty="0">
                <a:solidFill>
                  <a:srgbClr val="555555"/>
                </a:solidFill>
                <a:latin typeface="Arial"/>
                <a:cs typeface="Arial"/>
              </a:rPr>
              <a:t>and</a:t>
            </a:r>
            <a:r>
              <a:rPr sz="2450" spc="-15" dirty="0">
                <a:solidFill>
                  <a:srgbClr val="555555"/>
                </a:solidFill>
                <a:latin typeface="Arial"/>
                <a:cs typeface="Arial"/>
              </a:rPr>
              <a:t> </a:t>
            </a:r>
            <a:r>
              <a:rPr sz="2450" b="1" dirty="0">
                <a:solidFill>
                  <a:srgbClr val="003A70"/>
                </a:solidFill>
                <a:latin typeface="Arial"/>
                <a:cs typeface="Arial"/>
              </a:rPr>
              <a:t>Billing</a:t>
            </a:r>
            <a:r>
              <a:rPr sz="2450" b="1" spc="-15" dirty="0">
                <a:solidFill>
                  <a:srgbClr val="003A70"/>
                </a:solidFill>
                <a:latin typeface="Arial"/>
                <a:cs typeface="Arial"/>
              </a:rPr>
              <a:t> </a:t>
            </a:r>
            <a:r>
              <a:rPr sz="2450" b="1" spc="-10" dirty="0">
                <a:solidFill>
                  <a:srgbClr val="003A70"/>
                </a:solidFill>
                <a:latin typeface="Arial"/>
                <a:cs typeface="Arial"/>
              </a:rPr>
              <a:t>Frequency </a:t>
            </a:r>
            <a:r>
              <a:rPr sz="2450" dirty="0">
                <a:solidFill>
                  <a:srgbClr val="555555"/>
                </a:solidFill>
                <a:latin typeface="Arial"/>
                <a:cs typeface="Arial"/>
              </a:rPr>
              <a:t>(monthly</a:t>
            </a:r>
            <a:r>
              <a:rPr sz="2450" spc="-5" dirty="0">
                <a:solidFill>
                  <a:srgbClr val="555555"/>
                </a:solidFill>
                <a:latin typeface="Arial"/>
                <a:cs typeface="Arial"/>
              </a:rPr>
              <a:t> </a:t>
            </a:r>
            <a:r>
              <a:rPr sz="2450" dirty="0">
                <a:solidFill>
                  <a:srgbClr val="555555"/>
                </a:solidFill>
                <a:latin typeface="Arial"/>
                <a:cs typeface="Arial"/>
              </a:rPr>
              <a:t>or </a:t>
            </a:r>
            <a:r>
              <a:rPr sz="2450" spc="-10" dirty="0">
                <a:solidFill>
                  <a:srgbClr val="555555"/>
                </a:solidFill>
                <a:latin typeface="Arial"/>
                <a:cs typeface="Arial"/>
              </a:rPr>
              <a:t>annually).</a:t>
            </a:r>
            <a:endParaRPr sz="2450">
              <a:latin typeface="Arial"/>
              <a:cs typeface="Arial"/>
            </a:endParaRPr>
          </a:p>
        </p:txBody>
      </p:sp>
      <p:sp>
        <p:nvSpPr>
          <p:cNvPr id="7" name="object 7"/>
          <p:cNvSpPr/>
          <p:nvPr/>
        </p:nvSpPr>
        <p:spPr>
          <a:xfrm>
            <a:off x="1357025" y="1579630"/>
            <a:ext cx="506730" cy="506730"/>
          </a:xfrm>
          <a:custGeom>
            <a:avLst/>
            <a:gdLst/>
            <a:ahLst/>
            <a:cxnLst/>
            <a:rect l="l" t="t" r="r" b="b"/>
            <a:pathLst>
              <a:path w="506730" h="506730">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3A70"/>
          </a:solidFill>
        </p:spPr>
        <p:txBody>
          <a:bodyPr wrap="square" lIns="0" tIns="0" rIns="0" bIns="0" rtlCol="0"/>
          <a:lstStyle/>
          <a:p>
            <a:endParaRPr/>
          </a:p>
        </p:txBody>
      </p:sp>
      <p:sp>
        <p:nvSpPr>
          <p:cNvPr id="8" name="object 8"/>
          <p:cNvSpPr txBox="1"/>
          <p:nvPr/>
        </p:nvSpPr>
        <p:spPr>
          <a:xfrm>
            <a:off x="1507353" y="1611805"/>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3</a:t>
            </a:r>
            <a:endParaRPr sz="2550">
              <a:latin typeface="Arial"/>
              <a:cs typeface="Arial"/>
            </a:endParaRPr>
          </a:p>
        </p:txBody>
      </p:sp>
      <p:grpSp>
        <p:nvGrpSpPr>
          <p:cNvPr id="9" name="object 9"/>
          <p:cNvGrpSpPr/>
          <p:nvPr/>
        </p:nvGrpSpPr>
        <p:grpSpPr>
          <a:xfrm>
            <a:off x="5166596" y="2511749"/>
            <a:ext cx="10338435" cy="2521585"/>
            <a:chOff x="5166596" y="2511749"/>
            <a:chExt cx="10338435" cy="2521585"/>
          </a:xfrm>
        </p:grpSpPr>
        <p:sp>
          <p:nvSpPr>
            <p:cNvPr id="10" name="object 10"/>
            <p:cNvSpPr/>
            <p:nvPr/>
          </p:nvSpPr>
          <p:spPr>
            <a:xfrm>
              <a:off x="5177067" y="2522220"/>
              <a:ext cx="7513955" cy="1551940"/>
            </a:xfrm>
            <a:custGeom>
              <a:avLst/>
              <a:gdLst/>
              <a:ahLst/>
              <a:cxnLst/>
              <a:rect l="l" t="t" r="r" b="b"/>
              <a:pathLst>
                <a:path w="7513955" h="1551939">
                  <a:moveTo>
                    <a:pt x="7513645" y="1551649"/>
                  </a:moveTo>
                  <a:lnTo>
                    <a:pt x="1649949" y="1551649"/>
                  </a:lnTo>
                  <a:lnTo>
                    <a:pt x="1649949" y="0"/>
                  </a:lnTo>
                  <a:lnTo>
                    <a:pt x="0" y="0"/>
                  </a:lnTo>
                </a:path>
              </a:pathLst>
            </a:custGeom>
            <a:ln w="20941">
              <a:solidFill>
                <a:srgbClr val="003A70"/>
              </a:solidFill>
            </a:ln>
          </p:spPr>
          <p:txBody>
            <a:bodyPr wrap="square" lIns="0" tIns="0" rIns="0" bIns="0" rtlCol="0"/>
            <a:lstStyle/>
            <a:p>
              <a:endParaRPr/>
            </a:p>
          </p:txBody>
        </p:sp>
        <p:sp>
          <p:nvSpPr>
            <p:cNvPr id="11" name="object 11"/>
            <p:cNvSpPr/>
            <p:nvPr/>
          </p:nvSpPr>
          <p:spPr>
            <a:xfrm>
              <a:off x="5588981" y="3357397"/>
              <a:ext cx="7101840" cy="1665605"/>
            </a:xfrm>
            <a:custGeom>
              <a:avLst/>
              <a:gdLst/>
              <a:ahLst/>
              <a:cxnLst/>
              <a:rect l="l" t="t" r="r" b="b"/>
              <a:pathLst>
                <a:path w="7101840" h="1665604">
                  <a:moveTo>
                    <a:pt x="7101731" y="1665467"/>
                  </a:moveTo>
                  <a:lnTo>
                    <a:pt x="463190" y="1665467"/>
                  </a:lnTo>
                  <a:lnTo>
                    <a:pt x="463190" y="0"/>
                  </a:lnTo>
                  <a:lnTo>
                    <a:pt x="0" y="0"/>
                  </a:lnTo>
                </a:path>
              </a:pathLst>
            </a:custGeom>
            <a:ln w="20941">
              <a:solidFill>
                <a:srgbClr val="003A70"/>
              </a:solidFill>
            </a:ln>
          </p:spPr>
          <p:txBody>
            <a:bodyPr wrap="square" lIns="0" tIns="0" rIns="0" bIns="0" rtlCol="0"/>
            <a:lstStyle/>
            <a:p>
              <a:endParaRPr/>
            </a:p>
          </p:txBody>
        </p:sp>
        <p:sp>
          <p:nvSpPr>
            <p:cNvPr id="12" name="object 12"/>
            <p:cNvSpPr/>
            <p:nvPr/>
          </p:nvSpPr>
          <p:spPr>
            <a:xfrm>
              <a:off x="5440577" y="2941381"/>
              <a:ext cx="10053955" cy="1654175"/>
            </a:xfrm>
            <a:custGeom>
              <a:avLst/>
              <a:gdLst/>
              <a:ahLst/>
              <a:cxnLst/>
              <a:rect l="l" t="t" r="r" b="b"/>
              <a:pathLst>
                <a:path w="10053955" h="1654175">
                  <a:moveTo>
                    <a:pt x="10053714" y="1003320"/>
                  </a:moveTo>
                  <a:lnTo>
                    <a:pt x="9867856" y="1003320"/>
                  </a:lnTo>
                  <a:lnTo>
                    <a:pt x="9867856" y="1654064"/>
                  </a:lnTo>
                  <a:lnTo>
                    <a:pt x="1006074" y="1654064"/>
                  </a:lnTo>
                  <a:lnTo>
                    <a:pt x="1006074" y="0"/>
                  </a:lnTo>
                  <a:lnTo>
                    <a:pt x="0" y="0"/>
                  </a:lnTo>
                </a:path>
              </a:pathLst>
            </a:custGeom>
            <a:ln w="20941">
              <a:solidFill>
                <a:srgbClr val="003A70"/>
              </a:solidFill>
            </a:ln>
          </p:spPr>
          <p:txBody>
            <a:bodyPr wrap="square" lIns="0" tIns="0" rIns="0" bIns="0" rtlCol="0"/>
            <a:lstStyle/>
            <a:p>
              <a:endParaRPr/>
            </a:p>
          </p:txBody>
        </p:sp>
      </p:gr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25" dirty="0"/>
              <a:t>10</a:t>
            </a:fld>
            <a:endParaRPr spc="-25" dirty="0"/>
          </a:p>
        </p:txBody>
      </p:sp>
      <p:sp>
        <p:nvSpPr>
          <p:cNvPr id="14" name="object 14"/>
          <p:cNvSpPr txBox="1"/>
          <p:nvPr/>
        </p:nvSpPr>
        <p:spPr>
          <a:xfrm>
            <a:off x="1121716" y="10487770"/>
            <a:ext cx="372427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
        <p:nvSpPr>
          <p:cNvPr id="15" name="object 15"/>
          <p:cNvSpPr txBox="1"/>
          <p:nvPr/>
        </p:nvSpPr>
        <p:spPr>
          <a:xfrm>
            <a:off x="16086441" y="10487770"/>
            <a:ext cx="267525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003A70"/>
                </a:solidFill>
                <a:latin typeface="Arial"/>
                <a:cs typeface="Arial"/>
              </a:rPr>
              <a:t>Option</a:t>
            </a:r>
            <a:r>
              <a:rPr sz="1350" spc="155" dirty="0">
                <a:solidFill>
                  <a:srgbClr val="003A70"/>
                </a:solidFill>
                <a:latin typeface="Arial"/>
                <a:cs typeface="Arial"/>
              </a:rPr>
              <a:t> </a:t>
            </a:r>
            <a:r>
              <a:rPr sz="1350" dirty="0">
                <a:solidFill>
                  <a:srgbClr val="003A70"/>
                </a:solidFill>
                <a:latin typeface="Arial"/>
                <a:cs typeface="Arial"/>
              </a:rPr>
              <a:t>2:</a:t>
            </a:r>
            <a:r>
              <a:rPr sz="1350" spc="160" dirty="0">
                <a:solidFill>
                  <a:srgbClr val="003A70"/>
                </a:solidFill>
                <a:latin typeface="Arial"/>
                <a:cs typeface="Arial"/>
              </a:rPr>
              <a:t> </a:t>
            </a:r>
            <a:r>
              <a:rPr sz="1350" dirty="0">
                <a:solidFill>
                  <a:srgbClr val="003A70"/>
                </a:solidFill>
                <a:latin typeface="Arial"/>
                <a:cs typeface="Arial"/>
              </a:rPr>
              <a:t>Microsoft</a:t>
            </a:r>
            <a:r>
              <a:rPr sz="1350" spc="60" dirty="0">
                <a:solidFill>
                  <a:srgbClr val="003A70"/>
                </a:solidFill>
                <a:latin typeface="Arial"/>
                <a:cs typeface="Arial"/>
              </a:rPr>
              <a:t> </a:t>
            </a:r>
            <a:r>
              <a:rPr sz="1350" dirty="0">
                <a:solidFill>
                  <a:srgbClr val="003A70"/>
                </a:solidFill>
                <a:latin typeface="Arial"/>
                <a:cs typeface="Arial"/>
              </a:rPr>
              <a:t>Admin</a:t>
            </a:r>
            <a:r>
              <a:rPr sz="1350" spc="155" dirty="0">
                <a:solidFill>
                  <a:srgbClr val="003A70"/>
                </a:solidFill>
                <a:latin typeface="Arial"/>
                <a:cs typeface="Arial"/>
              </a:rPr>
              <a:t> </a:t>
            </a:r>
            <a:r>
              <a:rPr sz="1350" spc="-10" dirty="0">
                <a:solidFill>
                  <a:srgbClr val="003A70"/>
                </a:solidFill>
                <a:latin typeface="Arial"/>
                <a:cs typeface="Arial"/>
              </a:rPr>
              <a:t>Center</a:t>
            </a:r>
            <a:endParaRPr sz="135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002239" y="5749466"/>
            <a:ext cx="5744845" cy="4202430"/>
            <a:chOff x="13002239" y="5749466"/>
            <a:chExt cx="5744845" cy="4202430"/>
          </a:xfrm>
        </p:grpSpPr>
        <p:sp>
          <p:nvSpPr>
            <p:cNvPr id="3" name="object 3"/>
            <p:cNvSpPr/>
            <p:nvPr/>
          </p:nvSpPr>
          <p:spPr>
            <a:xfrm>
              <a:off x="17591087" y="5749466"/>
              <a:ext cx="838200" cy="838200"/>
            </a:xfrm>
            <a:custGeom>
              <a:avLst/>
              <a:gdLst/>
              <a:ahLst/>
              <a:cxnLst/>
              <a:rect l="l" t="t" r="r" b="b"/>
              <a:pathLst>
                <a:path w="838200" h="838200">
                  <a:moveTo>
                    <a:pt x="418835" y="0"/>
                  </a:move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2817" y="467681"/>
                  </a:lnTo>
                  <a:lnTo>
                    <a:pt x="11061" y="514872"/>
                  </a:lnTo>
                  <a:lnTo>
                    <a:pt x="24417" y="560093"/>
                  </a:lnTo>
                  <a:lnTo>
                    <a:pt x="42571" y="603031"/>
                  </a:lnTo>
                  <a:lnTo>
                    <a:pt x="65208" y="643370"/>
                  </a:lnTo>
                  <a:lnTo>
                    <a:pt x="92014" y="680798"/>
                  </a:lnTo>
                  <a:lnTo>
                    <a:pt x="122675" y="714999"/>
                  </a:lnTo>
                  <a:lnTo>
                    <a:pt x="156876" y="745659"/>
                  </a:lnTo>
                  <a:lnTo>
                    <a:pt x="194304" y="772464"/>
                  </a:lnTo>
                  <a:lnTo>
                    <a:pt x="234643" y="795101"/>
                  </a:lnTo>
                  <a:lnTo>
                    <a:pt x="277581" y="813253"/>
                  </a:lnTo>
                  <a:lnTo>
                    <a:pt x="322801" y="826609"/>
                  </a:lnTo>
                  <a:lnTo>
                    <a:pt x="369991" y="834853"/>
                  </a:lnTo>
                  <a:lnTo>
                    <a:pt x="418835" y="837670"/>
                  </a:lnTo>
                  <a:lnTo>
                    <a:pt x="467679" y="834853"/>
                  </a:lnTo>
                  <a:lnTo>
                    <a:pt x="514869" y="826609"/>
                  </a:lnTo>
                  <a:lnTo>
                    <a:pt x="560089" y="813253"/>
                  </a:lnTo>
                  <a:lnTo>
                    <a:pt x="603026" y="795101"/>
                  </a:lnTo>
                  <a:lnTo>
                    <a:pt x="643366" y="772464"/>
                  </a:lnTo>
                  <a:lnTo>
                    <a:pt x="680793" y="745659"/>
                  </a:lnTo>
                  <a:lnTo>
                    <a:pt x="714995" y="714999"/>
                  </a:lnTo>
                  <a:lnTo>
                    <a:pt x="745656" y="680798"/>
                  </a:lnTo>
                  <a:lnTo>
                    <a:pt x="772462" y="643370"/>
                  </a:lnTo>
                  <a:lnTo>
                    <a:pt x="795099" y="603031"/>
                  </a:lnTo>
                  <a:lnTo>
                    <a:pt x="813252" y="560093"/>
                  </a:lnTo>
                  <a:lnTo>
                    <a:pt x="826608" y="514872"/>
                  </a:lnTo>
                  <a:lnTo>
                    <a:pt x="834852" y="467681"/>
                  </a:lnTo>
                  <a:lnTo>
                    <a:pt x="837670" y="418835"/>
                  </a:lnTo>
                  <a:lnTo>
                    <a:pt x="834852" y="369991"/>
                  </a:lnTo>
                  <a:lnTo>
                    <a:pt x="826608" y="322801"/>
                  </a:lnTo>
                  <a:lnTo>
                    <a:pt x="813252" y="277581"/>
                  </a:lnTo>
                  <a:lnTo>
                    <a:pt x="795099" y="234643"/>
                  </a:lnTo>
                  <a:lnTo>
                    <a:pt x="772462" y="194304"/>
                  </a:lnTo>
                  <a:lnTo>
                    <a:pt x="745656" y="156876"/>
                  </a:lnTo>
                  <a:lnTo>
                    <a:pt x="714995" y="122675"/>
                  </a:lnTo>
                  <a:lnTo>
                    <a:pt x="680793" y="92014"/>
                  </a:lnTo>
                  <a:lnTo>
                    <a:pt x="643366" y="65208"/>
                  </a:lnTo>
                  <a:lnTo>
                    <a:pt x="603026" y="42571"/>
                  </a:lnTo>
                  <a:lnTo>
                    <a:pt x="560089" y="24417"/>
                  </a:lnTo>
                  <a:lnTo>
                    <a:pt x="514869" y="11061"/>
                  </a:lnTo>
                  <a:lnTo>
                    <a:pt x="467679" y="2817"/>
                  </a:lnTo>
                  <a:lnTo>
                    <a:pt x="418835" y="0"/>
                  </a:lnTo>
                  <a:close/>
                </a:path>
              </a:pathLst>
            </a:custGeom>
            <a:solidFill>
              <a:srgbClr val="FF8300"/>
            </a:solidFill>
          </p:spPr>
          <p:txBody>
            <a:bodyPr wrap="square" lIns="0" tIns="0" rIns="0" bIns="0" rtlCol="0"/>
            <a:lstStyle/>
            <a:p>
              <a:endParaRPr/>
            </a:p>
          </p:txBody>
        </p:sp>
        <p:pic>
          <p:nvPicPr>
            <p:cNvPr id="4" name="object 4"/>
            <p:cNvPicPr/>
            <p:nvPr/>
          </p:nvPicPr>
          <p:blipFill>
            <a:blip r:embed="rId2" cstate="print"/>
            <a:stretch>
              <a:fillRect/>
            </a:stretch>
          </p:blipFill>
          <p:spPr>
            <a:xfrm>
              <a:off x="13630495" y="6168304"/>
              <a:ext cx="5116577" cy="3783224"/>
            </a:xfrm>
            <a:prstGeom prst="rect">
              <a:avLst/>
            </a:prstGeom>
          </p:spPr>
        </p:pic>
        <p:sp>
          <p:nvSpPr>
            <p:cNvPr id="5" name="object 5"/>
            <p:cNvSpPr/>
            <p:nvPr/>
          </p:nvSpPr>
          <p:spPr>
            <a:xfrm>
              <a:off x="13002239" y="8421843"/>
              <a:ext cx="1256665" cy="1256665"/>
            </a:xfrm>
            <a:custGeom>
              <a:avLst/>
              <a:gdLst/>
              <a:ahLst/>
              <a:cxnLst/>
              <a:rect l="l" t="t" r="r" b="b"/>
              <a:pathLst>
                <a:path w="1256665" h="1256665">
                  <a:moveTo>
                    <a:pt x="628253" y="0"/>
                  </a:moveTo>
                  <a:lnTo>
                    <a:pt x="579155" y="1890"/>
                  </a:lnTo>
                  <a:lnTo>
                    <a:pt x="531091" y="7467"/>
                  </a:lnTo>
                  <a:lnTo>
                    <a:pt x="484200" y="16592"/>
                  </a:lnTo>
                  <a:lnTo>
                    <a:pt x="438622" y="29125"/>
                  </a:lnTo>
                  <a:lnTo>
                    <a:pt x="394497" y="44926"/>
                  </a:lnTo>
                  <a:lnTo>
                    <a:pt x="351963" y="63856"/>
                  </a:lnTo>
                  <a:lnTo>
                    <a:pt x="311162" y="85775"/>
                  </a:lnTo>
                  <a:lnTo>
                    <a:pt x="272232" y="110543"/>
                  </a:lnTo>
                  <a:lnTo>
                    <a:pt x="235313" y="138020"/>
                  </a:lnTo>
                  <a:lnTo>
                    <a:pt x="200545" y="168067"/>
                  </a:lnTo>
                  <a:lnTo>
                    <a:pt x="168067" y="200545"/>
                  </a:lnTo>
                  <a:lnTo>
                    <a:pt x="138020" y="235313"/>
                  </a:lnTo>
                  <a:lnTo>
                    <a:pt x="110543" y="272232"/>
                  </a:lnTo>
                  <a:lnTo>
                    <a:pt x="85775" y="311162"/>
                  </a:lnTo>
                  <a:lnTo>
                    <a:pt x="63856" y="351963"/>
                  </a:lnTo>
                  <a:lnTo>
                    <a:pt x="44926" y="394497"/>
                  </a:lnTo>
                  <a:lnTo>
                    <a:pt x="29125" y="438622"/>
                  </a:lnTo>
                  <a:lnTo>
                    <a:pt x="16592" y="484200"/>
                  </a:lnTo>
                  <a:lnTo>
                    <a:pt x="7467" y="531091"/>
                  </a:lnTo>
                  <a:lnTo>
                    <a:pt x="1890" y="579155"/>
                  </a:lnTo>
                  <a:lnTo>
                    <a:pt x="0" y="628253"/>
                  </a:lnTo>
                  <a:lnTo>
                    <a:pt x="1890" y="677351"/>
                  </a:lnTo>
                  <a:lnTo>
                    <a:pt x="7467" y="725417"/>
                  </a:lnTo>
                  <a:lnTo>
                    <a:pt x="16592" y="772308"/>
                  </a:lnTo>
                  <a:lnTo>
                    <a:pt x="29125" y="817887"/>
                  </a:lnTo>
                  <a:lnTo>
                    <a:pt x="44926" y="862013"/>
                  </a:lnTo>
                  <a:lnTo>
                    <a:pt x="63856" y="904547"/>
                  </a:lnTo>
                  <a:lnTo>
                    <a:pt x="85775" y="945348"/>
                  </a:lnTo>
                  <a:lnTo>
                    <a:pt x="110543" y="984278"/>
                  </a:lnTo>
                  <a:lnTo>
                    <a:pt x="138020" y="1021197"/>
                  </a:lnTo>
                  <a:lnTo>
                    <a:pt x="168067" y="1055965"/>
                  </a:lnTo>
                  <a:lnTo>
                    <a:pt x="200545" y="1088442"/>
                  </a:lnTo>
                  <a:lnTo>
                    <a:pt x="235313" y="1118489"/>
                  </a:lnTo>
                  <a:lnTo>
                    <a:pt x="272232" y="1145966"/>
                  </a:lnTo>
                  <a:lnTo>
                    <a:pt x="311162" y="1170733"/>
                  </a:lnTo>
                  <a:lnTo>
                    <a:pt x="351963" y="1192651"/>
                  </a:lnTo>
                  <a:lnTo>
                    <a:pt x="394497" y="1211580"/>
                  </a:lnTo>
                  <a:lnTo>
                    <a:pt x="438622" y="1227381"/>
                  </a:lnTo>
                  <a:lnTo>
                    <a:pt x="484200" y="1239914"/>
                  </a:lnTo>
                  <a:lnTo>
                    <a:pt x="531091" y="1249038"/>
                  </a:lnTo>
                  <a:lnTo>
                    <a:pt x="579155" y="1254616"/>
                  </a:lnTo>
                  <a:lnTo>
                    <a:pt x="628253" y="1256506"/>
                  </a:lnTo>
                  <a:lnTo>
                    <a:pt x="677350" y="1254616"/>
                  </a:lnTo>
                  <a:lnTo>
                    <a:pt x="725414" y="1249038"/>
                  </a:lnTo>
                  <a:lnTo>
                    <a:pt x="772305" y="1239914"/>
                  </a:lnTo>
                  <a:lnTo>
                    <a:pt x="817883" y="1227381"/>
                  </a:lnTo>
                  <a:lnTo>
                    <a:pt x="862009" y="1211580"/>
                  </a:lnTo>
                  <a:lnTo>
                    <a:pt x="904542" y="1192651"/>
                  </a:lnTo>
                  <a:lnTo>
                    <a:pt x="945344" y="1170733"/>
                  </a:lnTo>
                  <a:lnTo>
                    <a:pt x="984274" y="1145966"/>
                  </a:lnTo>
                  <a:lnTo>
                    <a:pt x="1021193" y="1118489"/>
                  </a:lnTo>
                  <a:lnTo>
                    <a:pt x="1055961" y="1088442"/>
                  </a:lnTo>
                  <a:lnTo>
                    <a:pt x="1088438" y="1055965"/>
                  </a:lnTo>
                  <a:lnTo>
                    <a:pt x="1118485" y="1021197"/>
                  </a:lnTo>
                  <a:lnTo>
                    <a:pt x="1145963" y="984278"/>
                  </a:lnTo>
                  <a:lnTo>
                    <a:pt x="1170731" y="945348"/>
                  </a:lnTo>
                  <a:lnTo>
                    <a:pt x="1192649" y="904547"/>
                  </a:lnTo>
                  <a:lnTo>
                    <a:pt x="1211579" y="862013"/>
                  </a:lnTo>
                  <a:lnTo>
                    <a:pt x="1227380" y="817887"/>
                  </a:lnTo>
                  <a:lnTo>
                    <a:pt x="1239913" y="772308"/>
                  </a:lnTo>
                  <a:lnTo>
                    <a:pt x="1249038" y="725417"/>
                  </a:lnTo>
                  <a:lnTo>
                    <a:pt x="1254616" y="677351"/>
                  </a:lnTo>
                  <a:lnTo>
                    <a:pt x="1256506" y="628253"/>
                  </a:lnTo>
                  <a:lnTo>
                    <a:pt x="1254616" y="579155"/>
                  </a:lnTo>
                  <a:lnTo>
                    <a:pt x="1249038" y="531091"/>
                  </a:lnTo>
                  <a:lnTo>
                    <a:pt x="1239913" y="484200"/>
                  </a:lnTo>
                  <a:lnTo>
                    <a:pt x="1227380" y="438622"/>
                  </a:lnTo>
                  <a:lnTo>
                    <a:pt x="1211579" y="394497"/>
                  </a:lnTo>
                  <a:lnTo>
                    <a:pt x="1192649" y="351963"/>
                  </a:lnTo>
                  <a:lnTo>
                    <a:pt x="1170731" y="311162"/>
                  </a:lnTo>
                  <a:lnTo>
                    <a:pt x="1145963" y="272232"/>
                  </a:lnTo>
                  <a:lnTo>
                    <a:pt x="1118485" y="235313"/>
                  </a:lnTo>
                  <a:lnTo>
                    <a:pt x="1088438" y="200545"/>
                  </a:lnTo>
                  <a:lnTo>
                    <a:pt x="1055961" y="168067"/>
                  </a:lnTo>
                  <a:lnTo>
                    <a:pt x="1021193" y="138020"/>
                  </a:lnTo>
                  <a:lnTo>
                    <a:pt x="984274" y="110543"/>
                  </a:lnTo>
                  <a:lnTo>
                    <a:pt x="945344" y="85775"/>
                  </a:lnTo>
                  <a:lnTo>
                    <a:pt x="904542" y="63856"/>
                  </a:lnTo>
                  <a:lnTo>
                    <a:pt x="862009" y="44926"/>
                  </a:lnTo>
                  <a:lnTo>
                    <a:pt x="817883" y="29125"/>
                  </a:lnTo>
                  <a:lnTo>
                    <a:pt x="772305" y="16592"/>
                  </a:lnTo>
                  <a:lnTo>
                    <a:pt x="725414" y="7467"/>
                  </a:lnTo>
                  <a:lnTo>
                    <a:pt x="677350" y="1890"/>
                  </a:lnTo>
                  <a:lnTo>
                    <a:pt x="628253" y="0"/>
                  </a:lnTo>
                  <a:close/>
                </a:path>
              </a:pathLst>
            </a:custGeom>
            <a:solidFill>
              <a:srgbClr val="00C0E8"/>
            </a:solidFill>
          </p:spPr>
          <p:txBody>
            <a:bodyPr wrap="square" lIns="0" tIns="0" rIns="0" bIns="0" rtlCol="0"/>
            <a:lstStyle/>
            <a:p>
              <a:endParaRPr/>
            </a:p>
          </p:txBody>
        </p:sp>
      </p:grpSp>
      <p:sp>
        <p:nvSpPr>
          <p:cNvPr id="6" name="object 6"/>
          <p:cNvSpPr txBox="1"/>
          <p:nvPr/>
        </p:nvSpPr>
        <p:spPr>
          <a:xfrm>
            <a:off x="1344326" y="3205262"/>
            <a:ext cx="1714500" cy="427990"/>
          </a:xfrm>
          <a:prstGeom prst="rect">
            <a:avLst/>
          </a:prstGeom>
        </p:spPr>
        <p:txBody>
          <a:bodyPr vert="horz" wrap="square" lIns="0" tIns="17145" rIns="0" bIns="0" rtlCol="0">
            <a:spAutoFit/>
          </a:bodyPr>
          <a:lstStyle/>
          <a:p>
            <a:pPr marL="12700">
              <a:lnSpc>
                <a:spcPct val="100000"/>
              </a:lnSpc>
              <a:spcBef>
                <a:spcPts val="135"/>
              </a:spcBef>
            </a:pPr>
            <a:r>
              <a:rPr sz="2600" b="1" spc="-10" dirty="0">
                <a:solidFill>
                  <a:srgbClr val="222222"/>
                </a:solidFill>
                <a:latin typeface="Arial"/>
                <a:cs typeface="Arial"/>
              </a:rPr>
              <a:t>SERVICES</a:t>
            </a:r>
            <a:endParaRPr sz="2600">
              <a:latin typeface="Arial"/>
              <a:cs typeface="Arial"/>
            </a:endParaRPr>
          </a:p>
        </p:txBody>
      </p:sp>
      <p:sp>
        <p:nvSpPr>
          <p:cNvPr id="7" name="object 7"/>
          <p:cNvSpPr txBox="1"/>
          <p:nvPr/>
        </p:nvSpPr>
        <p:spPr>
          <a:xfrm>
            <a:off x="13617880" y="3205262"/>
            <a:ext cx="2091055" cy="427990"/>
          </a:xfrm>
          <a:prstGeom prst="rect">
            <a:avLst/>
          </a:prstGeom>
        </p:spPr>
        <p:txBody>
          <a:bodyPr vert="horz" wrap="square" lIns="0" tIns="17145" rIns="0" bIns="0" rtlCol="0">
            <a:spAutoFit/>
          </a:bodyPr>
          <a:lstStyle/>
          <a:p>
            <a:pPr marL="12700">
              <a:lnSpc>
                <a:spcPct val="100000"/>
              </a:lnSpc>
              <a:spcBef>
                <a:spcPts val="135"/>
              </a:spcBef>
            </a:pPr>
            <a:r>
              <a:rPr sz="2600" b="1" spc="-10" dirty="0">
                <a:solidFill>
                  <a:srgbClr val="222222"/>
                </a:solidFill>
                <a:latin typeface="Arial"/>
                <a:cs typeface="Arial"/>
              </a:rPr>
              <a:t>COMMUNITY</a:t>
            </a:r>
            <a:endParaRPr sz="2600">
              <a:latin typeface="Arial"/>
              <a:cs typeface="Arial"/>
            </a:endParaRPr>
          </a:p>
        </p:txBody>
      </p:sp>
      <p:sp>
        <p:nvSpPr>
          <p:cNvPr id="8" name="object 8"/>
          <p:cNvSpPr txBox="1"/>
          <p:nvPr/>
        </p:nvSpPr>
        <p:spPr>
          <a:xfrm>
            <a:off x="7337693" y="3205262"/>
            <a:ext cx="1645285" cy="427990"/>
          </a:xfrm>
          <a:prstGeom prst="rect">
            <a:avLst/>
          </a:prstGeom>
        </p:spPr>
        <p:txBody>
          <a:bodyPr vert="horz" wrap="square" lIns="0" tIns="17145" rIns="0" bIns="0" rtlCol="0">
            <a:spAutoFit/>
          </a:bodyPr>
          <a:lstStyle/>
          <a:p>
            <a:pPr marL="12700">
              <a:lnSpc>
                <a:spcPct val="100000"/>
              </a:lnSpc>
              <a:spcBef>
                <a:spcPts val="135"/>
              </a:spcBef>
            </a:pPr>
            <a:r>
              <a:rPr sz="2600" b="1" spc="-10" dirty="0">
                <a:solidFill>
                  <a:srgbClr val="222222"/>
                </a:solidFill>
                <a:latin typeface="Arial"/>
                <a:cs typeface="Arial"/>
              </a:rPr>
              <a:t>TRAINING</a:t>
            </a:r>
            <a:endParaRPr sz="2600">
              <a:latin typeface="Arial"/>
              <a:cs typeface="Arial"/>
            </a:endParaRPr>
          </a:p>
        </p:txBody>
      </p:sp>
      <p:sp>
        <p:nvSpPr>
          <p:cNvPr id="9" name="object 9"/>
          <p:cNvSpPr txBox="1"/>
          <p:nvPr/>
        </p:nvSpPr>
        <p:spPr>
          <a:xfrm>
            <a:off x="1344326" y="4057915"/>
            <a:ext cx="5055235" cy="3108960"/>
          </a:xfrm>
          <a:prstGeom prst="rect">
            <a:avLst/>
          </a:prstGeom>
        </p:spPr>
        <p:txBody>
          <a:bodyPr vert="horz" wrap="square" lIns="0" tIns="12065" rIns="0" bIns="0" rtlCol="0">
            <a:spAutoFit/>
          </a:bodyPr>
          <a:lstStyle/>
          <a:p>
            <a:pPr marL="12700" marR="5080">
              <a:lnSpc>
                <a:spcPts val="2890"/>
              </a:lnSpc>
              <a:spcBef>
                <a:spcPts val="95"/>
              </a:spcBef>
            </a:pPr>
            <a:r>
              <a:rPr sz="2300" dirty="0">
                <a:solidFill>
                  <a:srgbClr val="555555"/>
                </a:solidFill>
                <a:latin typeface="Arial"/>
                <a:cs typeface="Arial"/>
              </a:rPr>
              <a:t>We</a:t>
            </a:r>
            <a:r>
              <a:rPr sz="2300" spc="95" dirty="0">
                <a:solidFill>
                  <a:srgbClr val="555555"/>
                </a:solidFill>
                <a:latin typeface="Arial"/>
                <a:cs typeface="Arial"/>
              </a:rPr>
              <a:t> </a:t>
            </a:r>
            <a:r>
              <a:rPr sz="2300" dirty="0">
                <a:solidFill>
                  <a:srgbClr val="555555"/>
                </a:solidFill>
                <a:latin typeface="Arial"/>
                <a:cs typeface="Arial"/>
              </a:rPr>
              <a:t>have</a:t>
            </a:r>
            <a:r>
              <a:rPr sz="2300" spc="110" dirty="0">
                <a:solidFill>
                  <a:srgbClr val="555555"/>
                </a:solidFill>
                <a:latin typeface="Arial"/>
                <a:cs typeface="Arial"/>
              </a:rPr>
              <a:t> </a:t>
            </a:r>
            <a:r>
              <a:rPr sz="2300" dirty="0">
                <a:solidFill>
                  <a:srgbClr val="00C0E8"/>
                </a:solidFill>
                <a:latin typeface="Arial"/>
                <a:cs typeface="Arial"/>
              </a:rPr>
              <a:t>services</a:t>
            </a:r>
            <a:r>
              <a:rPr sz="2300" spc="110" dirty="0">
                <a:solidFill>
                  <a:srgbClr val="00C0E8"/>
                </a:solidFill>
                <a:latin typeface="Arial"/>
                <a:cs typeface="Arial"/>
              </a:rPr>
              <a:t> </a:t>
            </a:r>
            <a:r>
              <a:rPr sz="2300" dirty="0">
                <a:solidFill>
                  <a:srgbClr val="555555"/>
                </a:solidFill>
                <a:latin typeface="Arial"/>
                <a:cs typeface="Arial"/>
              </a:rPr>
              <a:t>that</a:t>
            </a:r>
            <a:r>
              <a:rPr sz="2300" spc="110" dirty="0">
                <a:solidFill>
                  <a:srgbClr val="555555"/>
                </a:solidFill>
                <a:latin typeface="Arial"/>
                <a:cs typeface="Arial"/>
              </a:rPr>
              <a:t> </a:t>
            </a:r>
            <a:r>
              <a:rPr sz="2300" dirty="0">
                <a:solidFill>
                  <a:srgbClr val="555555"/>
                </a:solidFill>
                <a:latin typeface="Arial"/>
                <a:cs typeface="Arial"/>
              </a:rPr>
              <a:t>range</a:t>
            </a:r>
            <a:r>
              <a:rPr sz="2300" spc="110" dirty="0">
                <a:solidFill>
                  <a:srgbClr val="555555"/>
                </a:solidFill>
                <a:latin typeface="Arial"/>
                <a:cs typeface="Arial"/>
              </a:rPr>
              <a:t> </a:t>
            </a:r>
            <a:r>
              <a:rPr sz="2300" spc="-20" dirty="0">
                <a:solidFill>
                  <a:srgbClr val="555555"/>
                </a:solidFill>
                <a:latin typeface="Arial"/>
                <a:cs typeface="Arial"/>
              </a:rPr>
              <a:t>from </a:t>
            </a:r>
            <a:r>
              <a:rPr sz="2300" dirty="0">
                <a:solidFill>
                  <a:srgbClr val="555555"/>
                </a:solidFill>
                <a:latin typeface="Arial"/>
                <a:cs typeface="Arial"/>
              </a:rPr>
              <a:t>license</a:t>
            </a:r>
            <a:r>
              <a:rPr sz="2300" spc="210" dirty="0">
                <a:solidFill>
                  <a:srgbClr val="555555"/>
                </a:solidFill>
                <a:latin typeface="Arial"/>
                <a:cs typeface="Arial"/>
              </a:rPr>
              <a:t> </a:t>
            </a:r>
            <a:r>
              <a:rPr sz="2300" dirty="0">
                <a:solidFill>
                  <a:srgbClr val="555555"/>
                </a:solidFill>
                <a:latin typeface="Arial"/>
                <a:cs typeface="Arial"/>
              </a:rPr>
              <a:t>activation,</a:t>
            </a:r>
            <a:r>
              <a:rPr sz="2300" spc="210" dirty="0">
                <a:solidFill>
                  <a:srgbClr val="555555"/>
                </a:solidFill>
                <a:latin typeface="Arial"/>
                <a:cs typeface="Arial"/>
              </a:rPr>
              <a:t> </a:t>
            </a:r>
            <a:r>
              <a:rPr sz="2300" dirty="0">
                <a:solidFill>
                  <a:srgbClr val="555555"/>
                </a:solidFill>
                <a:latin typeface="Arial"/>
                <a:cs typeface="Arial"/>
              </a:rPr>
              <a:t>migration,</a:t>
            </a:r>
            <a:r>
              <a:rPr sz="2300" spc="215" dirty="0">
                <a:solidFill>
                  <a:srgbClr val="555555"/>
                </a:solidFill>
                <a:latin typeface="Arial"/>
                <a:cs typeface="Arial"/>
              </a:rPr>
              <a:t> </a:t>
            </a:r>
            <a:r>
              <a:rPr sz="2300" spc="-10" dirty="0">
                <a:solidFill>
                  <a:srgbClr val="555555"/>
                </a:solidFill>
                <a:latin typeface="Arial"/>
                <a:cs typeface="Arial"/>
              </a:rPr>
              <a:t>security </a:t>
            </a:r>
            <a:r>
              <a:rPr sz="2300" dirty="0">
                <a:solidFill>
                  <a:srgbClr val="555555"/>
                </a:solidFill>
                <a:latin typeface="Arial"/>
                <a:cs typeface="Arial"/>
              </a:rPr>
              <a:t>assessment,</a:t>
            </a:r>
            <a:r>
              <a:rPr sz="2300" spc="140" dirty="0">
                <a:solidFill>
                  <a:srgbClr val="555555"/>
                </a:solidFill>
                <a:latin typeface="Arial"/>
                <a:cs typeface="Arial"/>
              </a:rPr>
              <a:t> </a:t>
            </a:r>
            <a:r>
              <a:rPr sz="2300" dirty="0">
                <a:solidFill>
                  <a:srgbClr val="555555"/>
                </a:solidFill>
                <a:latin typeface="Arial"/>
                <a:cs typeface="Arial"/>
              </a:rPr>
              <a:t>and</a:t>
            </a:r>
            <a:r>
              <a:rPr sz="2300" spc="140" dirty="0">
                <a:solidFill>
                  <a:srgbClr val="555555"/>
                </a:solidFill>
                <a:latin typeface="Arial"/>
                <a:cs typeface="Arial"/>
              </a:rPr>
              <a:t> </a:t>
            </a:r>
            <a:r>
              <a:rPr sz="2300" dirty="0">
                <a:solidFill>
                  <a:srgbClr val="555555"/>
                </a:solidFill>
                <a:latin typeface="Arial"/>
                <a:cs typeface="Arial"/>
              </a:rPr>
              <a:t>setting</a:t>
            </a:r>
            <a:r>
              <a:rPr sz="2300" spc="140" dirty="0">
                <a:solidFill>
                  <a:srgbClr val="555555"/>
                </a:solidFill>
                <a:latin typeface="Arial"/>
                <a:cs typeface="Arial"/>
              </a:rPr>
              <a:t> </a:t>
            </a:r>
            <a:r>
              <a:rPr sz="2300" dirty="0">
                <a:solidFill>
                  <a:srgbClr val="555555"/>
                </a:solidFill>
                <a:latin typeface="Arial"/>
                <a:cs typeface="Arial"/>
              </a:rPr>
              <a:t>up</a:t>
            </a:r>
            <a:r>
              <a:rPr sz="2300" spc="140" dirty="0">
                <a:solidFill>
                  <a:srgbClr val="555555"/>
                </a:solidFill>
                <a:latin typeface="Arial"/>
                <a:cs typeface="Arial"/>
              </a:rPr>
              <a:t> </a:t>
            </a:r>
            <a:r>
              <a:rPr sz="2300" spc="-10" dirty="0">
                <a:solidFill>
                  <a:srgbClr val="555555"/>
                </a:solidFill>
                <a:latin typeface="Arial"/>
                <a:cs typeface="Arial"/>
              </a:rPr>
              <a:t>multi- </a:t>
            </a:r>
            <a:r>
              <a:rPr sz="2300" dirty="0">
                <a:solidFill>
                  <a:srgbClr val="555555"/>
                </a:solidFill>
                <a:latin typeface="Arial"/>
                <a:cs typeface="Arial"/>
              </a:rPr>
              <a:t>factor</a:t>
            </a:r>
            <a:r>
              <a:rPr sz="2300" spc="130" dirty="0">
                <a:solidFill>
                  <a:srgbClr val="555555"/>
                </a:solidFill>
                <a:latin typeface="Arial"/>
                <a:cs typeface="Arial"/>
              </a:rPr>
              <a:t> </a:t>
            </a:r>
            <a:r>
              <a:rPr sz="2300" dirty="0">
                <a:solidFill>
                  <a:srgbClr val="555555"/>
                </a:solidFill>
                <a:latin typeface="Arial"/>
                <a:cs typeface="Arial"/>
              </a:rPr>
              <a:t>authentication</a:t>
            </a:r>
            <a:r>
              <a:rPr sz="2300" spc="135" dirty="0">
                <a:solidFill>
                  <a:srgbClr val="555555"/>
                </a:solidFill>
                <a:latin typeface="Arial"/>
                <a:cs typeface="Arial"/>
              </a:rPr>
              <a:t> </a:t>
            </a:r>
            <a:r>
              <a:rPr sz="2300" dirty="0">
                <a:solidFill>
                  <a:srgbClr val="555555"/>
                </a:solidFill>
                <a:latin typeface="Arial"/>
                <a:cs typeface="Arial"/>
              </a:rPr>
              <a:t>to</a:t>
            </a:r>
            <a:r>
              <a:rPr sz="2300" spc="130" dirty="0">
                <a:solidFill>
                  <a:srgbClr val="555555"/>
                </a:solidFill>
                <a:latin typeface="Arial"/>
                <a:cs typeface="Arial"/>
              </a:rPr>
              <a:t> </a:t>
            </a:r>
            <a:r>
              <a:rPr sz="2300" dirty="0">
                <a:solidFill>
                  <a:srgbClr val="555555"/>
                </a:solidFill>
                <a:latin typeface="Arial"/>
                <a:cs typeface="Arial"/>
              </a:rPr>
              <a:t>a</a:t>
            </a:r>
            <a:r>
              <a:rPr sz="2300" spc="135" dirty="0">
                <a:solidFill>
                  <a:srgbClr val="555555"/>
                </a:solidFill>
                <a:latin typeface="Arial"/>
                <a:cs typeface="Arial"/>
              </a:rPr>
              <a:t> </a:t>
            </a:r>
            <a:r>
              <a:rPr sz="2300" dirty="0">
                <a:solidFill>
                  <a:srgbClr val="555555"/>
                </a:solidFill>
                <a:latin typeface="Arial"/>
                <a:cs typeface="Arial"/>
              </a:rPr>
              <a:t>full</a:t>
            </a:r>
            <a:r>
              <a:rPr sz="2300" spc="135" dirty="0">
                <a:solidFill>
                  <a:srgbClr val="555555"/>
                </a:solidFill>
                <a:latin typeface="Arial"/>
                <a:cs typeface="Arial"/>
              </a:rPr>
              <a:t> </a:t>
            </a:r>
            <a:r>
              <a:rPr sz="2300" spc="-10" dirty="0">
                <a:solidFill>
                  <a:srgbClr val="555555"/>
                </a:solidFill>
                <a:latin typeface="Arial"/>
                <a:cs typeface="Arial"/>
              </a:rPr>
              <a:t>Office </a:t>
            </a:r>
            <a:r>
              <a:rPr sz="2300" dirty="0">
                <a:solidFill>
                  <a:srgbClr val="555555"/>
                </a:solidFill>
                <a:latin typeface="Arial"/>
                <a:cs typeface="Arial"/>
              </a:rPr>
              <a:t>365</a:t>
            </a:r>
            <a:r>
              <a:rPr sz="2300" spc="114" dirty="0">
                <a:solidFill>
                  <a:srgbClr val="555555"/>
                </a:solidFill>
                <a:latin typeface="Arial"/>
                <a:cs typeface="Arial"/>
              </a:rPr>
              <a:t> </a:t>
            </a:r>
            <a:r>
              <a:rPr sz="2300" dirty="0">
                <a:solidFill>
                  <a:srgbClr val="555555"/>
                </a:solidFill>
                <a:latin typeface="Arial"/>
                <a:cs typeface="Arial"/>
              </a:rPr>
              <a:t>Complete</a:t>
            </a:r>
            <a:r>
              <a:rPr sz="2300" spc="120" dirty="0">
                <a:solidFill>
                  <a:srgbClr val="555555"/>
                </a:solidFill>
                <a:latin typeface="Arial"/>
                <a:cs typeface="Arial"/>
              </a:rPr>
              <a:t> </a:t>
            </a:r>
            <a:r>
              <a:rPr sz="2300" dirty="0">
                <a:solidFill>
                  <a:srgbClr val="555555"/>
                </a:solidFill>
                <a:latin typeface="Arial"/>
                <a:cs typeface="Arial"/>
              </a:rPr>
              <a:t>Setup</a:t>
            </a:r>
            <a:r>
              <a:rPr sz="2300" spc="120" dirty="0">
                <a:solidFill>
                  <a:srgbClr val="555555"/>
                </a:solidFill>
                <a:latin typeface="Arial"/>
                <a:cs typeface="Arial"/>
              </a:rPr>
              <a:t> </a:t>
            </a:r>
            <a:r>
              <a:rPr sz="2300" dirty="0">
                <a:solidFill>
                  <a:srgbClr val="555555"/>
                </a:solidFill>
                <a:latin typeface="Arial"/>
                <a:cs typeface="Arial"/>
              </a:rPr>
              <a:t>that</a:t>
            </a:r>
            <a:r>
              <a:rPr sz="2300" spc="114" dirty="0">
                <a:solidFill>
                  <a:srgbClr val="555555"/>
                </a:solidFill>
                <a:latin typeface="Arial"/>
                <a:cs typeface="Arial"/>
              </a:rPr>
              <a:t> </a:t>
            </a:r>
            <a:r>
              <a:rPr sz="2300" dirty="0">
                <a:solidFill>
                  <a:srgbClr val="555555"/>
                </a:solidFill>
                <a:latin typeface="Arial"/>
                <a:cs typeface="Arial"/>
              </a:rPr>
              <a:t>will</a:t>
            </a:r>
            <a:r>
              <a:rPr sz="2300" spc="120" dirty="0">
                <a:solidFill>
                  <a:srgbClr val="555555"/>
                </a:solidFill>
                <a:latin typeface="Arial"/>
                <a:cs typeface="Arial"/>
              </a:rPr>
              <a:t> </a:t>
            </a:r>
            <a:r>
              <a:rPr sz="2300" dirty="0">
                <a:solidFill>
                  <a:srgbClr val="555555"/>
                </a:solidFill>
                <a:latin typeface="Arial"/>
                <a:cs typeface="Arial"/>
              </a:rPr>
              <a:t>help</a:t>
            </a:r>
            <a:r>
              <a:rPr sz="2300" spc="120" dirty="0">
                <a:solidFill>
                  <a:srgbClr val="555555"/>
                </a:solidFill>
                <a:latin typeface="Arial"/>
                <a:cs typeface="Arial"/>
              </a:rPr>
              <a:t> </a:t>
            </a:r>
            <a:r>
              <a:rPr sz="2300" spc="-25" dirty="0">
                <a:solidFill>
                  <a:srgbClr val="555555"/>
                </a:solidFill>
                <a:latin typeface="Arial"/>
                <a:cs typeface="Arial"/>
              </a:rPr>
              <a:t>you </a:t>
            </a:r>
            <a:r>
              <a:rPr sz="2300" dirty="0">
                <a:solidFill>
                  <a:srgbClr val="555555"/>
                </a:solidFill>
                <a:latin typeface="Arial"/>
                <a:cs typeface="Arial"/>
              </a:rPr>
              <a:t>get</a:t>
            </a:r>
            <a:r>
              <a:rPr sz="2300" spc="75" dirty="0">
                <a:solidFill>
                  <a:srgbClr val="555555"/>
                </a:solidFill>
                <a:latin typeface="Arial"/>
                <a:cs typeface="Arial"/>
              </a:rPr>
              <a:t> </a:t>
            </a:r>
            <a:r>
              <a:rPr sz="2300" dirty="0">
                <a:solidFill>
                  <a:srgbClr val="555555"/>
                </a:solidFill>
                <a:latin typeface="Arial"/>
                <a:cs typeface="Arial"/>
              </a:rPr>
              <a:t>up</a:t>
            </a:r>
            <a:r>
              <a:rPr sz="2300" spc="80" dirty="0">
                <a:solidFill>
                  <a:srgbClr val="555555"/>
                </a:solidFill>
                <a:latin typeface="Arial"/>
                <a:cs typeface="Arial"/>
              </a:rPr>
              <a:t> </a:t>
            </a:r>
            <a:r>
              <a:rPr sz="2300" dirty="0">
                <a:solidFill>
                  <a:srgbClr val="555555"/>
                </a:solidFill>
                <a:latin typeface="Arial"/>
                <a:cs typeface="Arial"/>
              </a:rPr>
              <a:t>and</a:t>
            </a:r>
            <a:r>
              <a:rPr sz="2300" spc="80" dirty="0">
                <a:solidFill>
                  <a:srgbClr val="555555"/>
                </a:solidFill>
                <a:latin typeface="Arial"/>
                <a:cs typeface="Arial"/>
              </a:rPr>
              <a:t> </a:t>
            </a:r>
            <a:r>
              <a:rPr sz="2300" spc="-10" dirty="0">
                <a:solidFill>
                  <a:srgbClr val="555555"/>
                </a:solidFill>
                <a:latin typeface="Arial"/>
                <a:cs typeface="Arial"/>
              </a:rPr>
              <a:t>running.</a:t>
            </a:r>
            <a:endParaRPr sz="2300" dirty="0">
              <a:latin typeface="Arial"/>
              <a:cs typeface="Arial"/>
            </a:endParaRPr>
          </a:p>
          <a:p>
            <a:pPr marL="12700" marR="565785">
              <a:lnSpc>
                <a:spcPct val="104600"/>
              </a:lnSpc>
              <a:spcBef>
                <a:spcPts val="1170"/>
              </a:spcBef>
            </a:pPr>
            <a:r>
              <a:rPr sz="2300" b="1" dirty="0">
                <a:solidFill>
                  <a:srgbClr val="555555"/>
                </a:solidFill>
                <a:latin typeface="Arial"/>
                <a:cs typeface="Arial"/>
              </a:rPr>
              <a:t>You</a:t>
            </a:r>
            <a:r>
              <a:rPr sz="2300" b="1" spc="50" dirty="0">
                <a:solidFill>
                  <a:srgbClr val="555555"/>
                </a:solidFill>
                <a:latin typeface="Arial"/>
                <a:cs typeface="Arial"/>
              </a:rPr>
              <a:t> </a:t>
            </a:r>
            <a:r>
              <a:rPr sz="2300" b="1" dirty="0">
                <a:solidFill>
                  <a:srgbClr val="555555"/>
                </a:solidFill>
                <a:latin typeface="Arial"/>
                <a:cs typeface="Arial"/>
              </a:rPr>
              <a:t>can</a:t>
            </a:r>
            <a:r>
              <a:rPr sz="2300" b="1" spc="60" dirty="0">
                <a:solidFill>
                  <a:srgbClr val="555555"/>
                </a:solidFill>
                <a:latin typeface="Arial"/>
                <a:cs typeface="Arial"/>
              </a:rPr>
              <a:t> </a:t>
            </a:r>
            <a:r>
              <a:rPr sz="2300" b="1" dirty="0">
                <a:solidFill>
                  <a:srgbClr val="555555"/>
                </a:solidFill>
                <a:latin typeface="Arial"/>
                <a:cs typeface="Arial"/>
              </a:rPr>
              <a:t>reach</a:t>
            </a:r>
            <a:r>
              <a:rPr sz="2300" b="1" spc="60" dirty="0">
                <a:solidFill>
                  <a:srgbClr val="555555"/>
                </a:solidFill>
                <a:latin typeface="Arial"/>
                <a:cs typeface="Arial"/>
              </a:rPr>
              <a:t> </a:t>
            </a:r>
            <a:r>
              <a:rPr sz="2300" b="1" dirty="0">
                <a:solidFill>
                  <a:srgbClr val="555555"/>
                </a:solidFill>
                <a:latin typeface="Arial"/>
                <a:cs typeface="Arial"/>
              </a:rPr>
              <a:t>us</a:t>
            </a:r>
            <a:r>
              <a:rPr sz="2300" b="1" spc="60" dirty="0">
                <a:solidFill>
                  <a:srgbClr val="555555"/>
                </a:solidFill>
                <a:latin typeface="Arial"/>
                <a:cs typeface="Arial"/>
              </a:rPr>
              <a:t> </a:t>
            </a:r>
            <a:r>
              <a:rPr sz="2300" b="1" dirty="0">
                <a:solidFill>
                  <a:srgbClr val="555555"/>
                </a:solidFill>
                <a:latin typeface="Arial"/>
                <a:cs typeface="Arial"/>
              </a:rPr>
              <a:t>via</a:t>
            </a:r>
            <a:r>
              <a:rPr sz="2300" b="1" spc="60" dirty="0">
                <a:solidFill>
                  <a:srgbClr val="555555"/>
                </a:solidFill>
                <a:latin typeface="Arial"/>
                <a:cs typeface="Arial"/>
              </a:rPr>
              <a:t> </a:t>
            </a:r>
            <a:r>
              <a:rPr sz="2300" b="1" dirty="0">
                <a:solidFill>
                  <a:srgbClr val="555555"/>
                </a:solidFill>
                <a:latin typeface="Arial"/>
                <a:cs typeface="Arial"/>
              </a:rPr>
              <a:t>one</a:t>
            </a:r>
            <a:r>
              <a:rPr sz="2300" b="1" spc="60" dirty="0">
                <a:solidFill>
                  <a:srgbClr val="555555"/>
                </a:solidFill>
                <a:latin typeface="Arial"/>
                <a:cs typeface="Arial"/>
              </a:rPr>
              <a:t> </a:t>
            </a:r>
            <a:r>
              <a:rPr sz="2300" b="1" dirty="0">
                <a:solidFill>
                  <a:srgbClr val="555555"/>
                </a:solidFill>
                <a:latin typeface="Arial"/>
                <a:cs typeface="Arial"/>
              </a:rPr>
              <a:t>of</a:t>
            </a:r>
            <a:r>
              <a:rPr sz="2300" b="1" spc="65" dirty="0">
                <a:solidFill>
                  <a:srgbClr val="555555"/>
                </a:solidFill>
                <a:latin typeface="Arial"/>
                <a:cs typeface="Arial"/>
              </a:rPr>
              <a:t> </a:t>
            </a:r>
            <a:r>
              <a:rPr sz="2300" b="1" spc="-25" dirty="0">
                <a:solidFill>
                  <a:srgbClr val="555555"/>
                </a:solidFill>
                <a:latin typeface="Arial"/>
                <a:cs typeface="Arial"/>
              </a:rPr>
              <a:t>the </a:t>
            </a:r>
            <a:r>
              <a:rPr sz="2300" b="1" dirty="0">
                <a:solidFill>
                  <a:srgbClr val="555555"/>
                </a:solidFill>
                <a:latin typeface="Arial"/>
                <a:cs typeface="Arial"/>
              </a:rPr>
              <a:t>following</a:t>
            </a:r>
            <a:r>
              <a:rPr sz="2300" b="1" spc="204" dirty="0">
                <a:solidFill>
                  <a:srgbClr val="555555"/>
                </a:solidFill>
                <a:latin typeface="Arial"/>
                <a:cs typeface="Arial"/>
              </a:rPr>
              <a:t> </a:t>
            </a:r>
            <a:r>
              <a:rPr sz="2300" b="1" spc="-10" dirty="0">
                <a:solidFill>
                  <a:srgbClr val="555555"/>
                </a:solidFill>
                <a:latin typeface="Arial"/>
                <a:cs typeface="Arial"/>
              </a:rPr>
              <a:t>methods:</a:t>
            </a:r>
            <a:endParaRPr sz="2300" dirty="0">
              <a:latin typeface="Arial"/>
              <a:cs typeface="Arial"/>
            </a:endParaRPr>
          </a:p>
        </p:txBody>
      </p:sp>
      <p:sp>
        <p:nvSpPr>
          <p:cNvPr id="10" name="object 10"/>
          <p:cNvSpPr txBox="1"/>
          <p:nvPr/>
        </p:nvSpPr>
        <p:spPr>
          <a:xfrm>
            <a:off x="13617793" y="4057844"/>
            <a:ext cx="4719955" cy="120078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555555"/>
                </a:solidFill>
                <a:latin typeface="Arial"/>
                <a:cs typeface="Arial"/>
              </a:rPr>
              <a:t>Be</a:t>
            </a:r>
            <a:r>
              <a:rPr sz="2300" b="1" spc="-5" dirty="0">
                <a:solidFill>
                  <a:srgbClr val="555555"/>
                </a:solidFill>
                <a:latin typeface="Arial"/>
                <a:cs typeface="Arial"/>
              </a:rPr>
              <a:t> </a:t>
            </a:r>
            <a:r>
              <a:rPr sz="2300" b="1" dirty="0">
                <a:solidFill>
                  <a:srgbClr val="555555"/>
                </a:solidFill>
                <a:latin typeface="Arial"/>
                <a:cs typeface="Arial"/>
              </a:rPr>
              <a:t>a part of our </a:t>
            </a:r>
            <a:r>
              <a:rPr sz="2300" b="1" spc="-10" dirty="0">
                <a:solidFill>
                  <a:srgbClr val="555555"/>
                </a:solidFill>
                <a:latin typeface="Arial"/>
                <a:cs typeface="Arial"/>
              </a:rPr>
              <a:t>community!</a:t>
            </a:r>
            <a:endParaRPr sz="2300" dirty="0">
              <a:latin typeface="Arial"/>
              <a:cs typeface="Arial"/>
            </a:endParaRPr>
          </a:p>
          <a:p>
            <a:pPr marL="12700" marR="5080">
              <a:lnSpc>
                <a:spcPct val="112700"/>
              </a:lnSpc>
              <a:spcBef>
                <a:spcPts val="1210"/>
              </a:spcBef>
            </a:pPr>
            <a:r>
              <a:rPr sz="1950" u="sng" spc="-10" dirty="0">
                <a:solidFill>
                  <a:srgbClr val="555555"/>
                </a:solidFill>
                <a:uFill>
                  <a:solidFill>
                    <a:srgbClr val="00C0E8"/>
                  </a:solidFill>
                </a:uFill>
                <a:latin typeface="Arial"/>
                <a:cs typeface="Arial"/>
                <a:hlinkClick r:id="rId3">
                  <a:extLst>
                    <a:ext uri="{A12FA001-AC4F-418D-AE19-62706E023703}">
                      <ahyp:hlinkClr xmlns:ahyp="http://schemas.microsoft.com/office/drawing/2018/hyperlinkcolor" val="tx"/>
                    </a:ext>
                  </a:extLst>
                </a:hlinkClick>
              </a:rPr>
              <a:t>http://forums.techsoup.org/cs/community/</a:t>
            </a:r>
            <a:r>
              <a:rPr sz="1950" spc="500" dirty="0">
                <a:solidFill>
                  <a:srgbClr val="555555"/>
                </a:solidFill>
                <a:latin typeface="Arial"/>
                <a:cs typeface="Arial"/>
              </a:rPr>
              <a:t> </a:t>
            </a:r>
            <a:r>
              <a:rPr sz="1950" u="sng" spc="-10" dirty="0">
                <a:solidFill>
                  <a:srgbClr val="555555"/>
                </a:solidFill>
                <a:uFill>
                  <a:solidFill>
                    <a:srgbClr val="00C0E8"/>
                  </a:solidFill>
                </a:uFill>
                <a:latin typeface="Arial"/>
                <a:cs typeface="Arial"/>
                <a:hlinkClick r:id="rId3">
                  <a:extLst>
                    <a:ext uri="{A12FA001-AC4F-418D-AE19-62706E023703}">
                      <ahyp:hlinkClr xmlns:ahyp="http://schemas.microsoft.com/office/drawing/2018/hyperlinkcolor" val="tx"/>
                    </a:ext>
                  </a:extLst>
                </a:hlinkClick>
              </a:rPr>
              <a:t>f/112.aspx</a:t>
            </a:r>
            <a:endParaRPr sz="1950" dirty="0">
              <a:solidFill>
                <a:srgbClr val="555555"/>
              </a:solidFill>
              <a:latin typeface="Arial"/>
              <a:cs typeface="Arial"/>
            </a:endParaRPr>
          </a:p>
        </p:txBody>
      </p:sp>
      <p:sp>
        <p:nvSpPr>
          <p:cNvPr id="11" name="object 11"/>
          <p:cNvSpPr txBox="1"/>
          <p:nvPr/>
        </p:nvSpPr>
        <p:spPr>
          <a:xfrm>
            <a:off x="7337658" y="4057915"/>
            <a:ext cx="5064760" cy="3033395"/>
          </a:xfrm>
          <a:prstGeom prst="rect">
            <a:avLst/>
          </a:prstGeom>
        </p:spPr>
        <p:txBody>
          <a:bodyPr vert="horz" wrap="square" lIns="0" tIns="12065" rIns="0" bIns="0" rtlCol="0">
            <a:spAutoFit/>
          </a:bodyPr>
          <a:lstStyle/>
          <a:p>
            <a:pPr marL="12700" marR="5080">
              <a:lnSpc>
                <a:spcPts val="2890"/>
              </a:lnSpc>
              <a:spcBef>
                <a:spcPts val="95"/>
              </a:spcBef>
            </a:pPr>
            <a:r>
              <a:rPr sz="2300" dirty="0">
                <a:solidFill>
                  <a:srgbClr val="555555"/>
                </a:solidFill>
                <a:latin typeface="Arial"/>
                <a:cs typeface="Arial"/>
              </a:rPr>
              <a:t>We</a:t>
            </a:r>
            <a:r>
              <a:rPr sz="2300" spc="95" dirty="0">
                <a:solidFill>
                  <a:srgbClr val="555555"/>
                </a:solidFill>
                <a:latin typeface="Arial"/>
                <a:cs typeface="Arial"/>
              </a:rPr>
              <a:t> </a:t>
            </a:r>
            <a:r>
              <a:rPr sz="2300" dirty="0">
                <a:solidFill>
                  <a:srgbClr val="555555"/>
                </a:solidFill>
                <a:latin typeface="Arial"/>
                <a:cs typeface="Arial"/>
              </a:rPr>
              <a:t>offer</a:t>
            </a:r>
            <a:r>
              <a:rPr sz="2300" spc="110" dirty="0">
                <a:solidFill>
                  <a:srgbClr val="555555"/>
                </a:solidFill>
                <a:latin typeface="Arial"/>
                <a:cs typeface="Arial"/>
              </a:rPr>
              <a:t> </a:t>
            </a:r>
            <a:r>
              <a:rPr sz="2300" dirty="0">
                <a:solidFill>
                  <a:srgbClr val="00C0E8"/>
                </a:solidFill>
                <a:latin typeface="Arial"/>
                <a:cs typeface="Arial"/>
              </a:rPr>
              <a:t>training</a:t>
            </a:r>
            <a:r>
              <a:rPr sz="2300" spc="110" dirty="0">
                <a:solidFill>
                  <a:srgbClr val="00C0E8"/>
                </a:solidFill>
                <a:latin typeface="Arial"/>
                <a:cs typeface="Arial"/>
              </a:rPr>
              <a:t> </a:t>
            </a:r>
            <a:r>
              <a:rPr sz="2300" dirty="0">
                <a:solidFill>
                  <a:srgbClr val="00C0E8"/>
                </a:solidFill>
                <a:latin typeface="Arial"/>
                <a:cs typeface="Arial"/>
              </a:rPr>
              <a:t>courses</a:t>
            </a:r>
            <a:r>
              <a:rPr sz="2300" spc="110" dirty="0">
                <a:solidFill>
                  <a:srgbClr val="00C0E8"/>
                </a:solidFill>
                <a:latin typeface="Arial"/>
                <a:cs typeface="Arial"/>
              </a:rPr>
              <a:t> </a:t>
            </a:r>
            <a:r>
              <a:rPr sz="2300" dirty="0">
                <a:solidFill>
                  <a:srgbClr val="555555"/>
                </a:solidFill>
                <a:latin typeface="Arial"/>
                <a:cs typeface="Arial"/>
              </a:rPr>
              <a:t>for</a:t>
            </a:r>
            <a:r>
              <a:rPr sz="2300" spc="110" dirty="0">
                <a:solidFill>
                  <a:srgbClr val="555555"/>
                </a:solidFill>
                <a:latin typeface="Arial"/>
                <a:cs typeface="Arial"/>
              </a:rPr>
              <a:t> </a:t>
            </a:r>
            <a:r>
              <a:rPr sz="2300" spc="-10" dirty="0">
                <a:solidFill>
                  <a:srgbClr val="555555"/>
                </a:solidFill>
                <a:latin typeface="Arial"/>
                <a:cs typeface="Arial"/>
              </a:rPr>
              <a:t>nonprofit </a:t>
            </a:r>
            <a:r>
              <a:rPr sz="2300" dirty="0">
                <a:solidFill>
                  <a:srgbClr val="555555"/>
                </a:solidFill>
                <a:latin typeface="Arial"/>
                <a:cs typeface="Arial"/>
              </a:rPr>
              <a:t>staff</a:t>
            </a:r>
            <a:r>
              <a:rPr sz="2300" spc="90" dirty="0">
                <a:solidFill>
                  <a:srgbClr val="555555"/>
                </a:solidFill>
                <a:latin typeface="Arial"/>
                <a:cs typeface="Arial"/>
              </a:rPr>
              <a:t> </a:t>
            </a:r>
            <a:r>
              <a:rPr sz="2300" dirty="0">
                <a:solidFill>
                  <a:srgbClr val="555555"/>
                </a:solidFill>
                <a:latin typeface="Arial"/>
                <a:cs typeface="Arial"/>
              </a:rPr>
              <a:t>and</a:t>
            </a:r>
            <a:r>
              <a:rPr sz="2300" spc="100" dirty="0">
                <a:solidFill>
                  <a:srgbClr val="555555"/>
                </a:solidFill>
                <a:latin typeface="Arial"/>
                <a:cs typeface="Arial"/>
              </a:rPr>
              <a:t> </a:t>
            </a:r>
            <a:r>
              <a:rPr sz="2300" dirty="0">
                <a:solidFill>
                  <a:srgbClr val="555555"/>
                </a:solidFill>
                <a:latin typeface="Arial"/>
                <a:cs typeface="Arial"/>
              </a:rPr>
              <a:t>volunteers</a:t>
            </a:r>
            <a:r>
              <a:rPr sz="2300" spc="105" dirty="0">
                <a:solidFill>
                  <a:srgbClr val="555555"/>
                </a:solidFill>
                <a:latin typeface="Arial"/>
                <a:cs typeface="Arial"/>
              </a:rPr>
              <a:t> </a:t>
            </a:r>
            <a:r>
              <a:rPr sz="2300" dirty="0">
                <a:solidFill>
                  <a:srgbClr val="555555"/>
                </a:solidFill>
                <a:latin typeface="Arial"/>
                <a:cs typeface="Arial"/>
              </a:rPr>
              <a:t>on</a:t>
            </a:r>
            <a:r>
              <a:rPr sz="2300" spc="100" dirty="0">
                <a:solidFill>
                  <a:srgbClr val="555555"/>
                </a:solidFill>
                <a:latin typeface="Arial"/>
                <a:cs typeface="Arial"/>
              </a:rPr>
              <a:t> </a:t>
            </a:r>
            <a:r>
              <a:rPr sz="2300" dirty="0">
                <a:solidFill>
                  <a:srgbClr val="555555"/>
                </a:solidFill>
                <a:latin typeface="Arial"/>
                <a:cs typeface="Arial"/>
              </a:rPr>
              <a:t>how</a:t>
            </a:r>
            <a:r>
              <a:rPr sz="2300" spc="100" dirty="0">
                <a:solidFill>
                  <a:srgbClr val="555555"/>
                </a:solidFill>
                <a:latin typeface="Arial"/>
                <a:cs typeface="Arial"/>
              </a:rPr>
              <a:t> </a:t>
            </a:r>
            <a:r>
              <a:rPr sz="2300" dirty="0">
                <a:solidFill>
                  <a:srgbClr val="555555"/>
                </a:solidFill>
                <a:latin typeface="Arial"/>
                <a:cs typeface="Arial"/>
              </a:rPr>
              <a:t>to</a:t>
            </a:r>
            <a:r>
              <a:rPr sz="2300" spc="105" dirty="0">
                <a:solidFill>
                  <a:srgbClr val="555555"/>
                </a:solidFill>
                <a:latin typeface="Arial"/>
                <a:cs typeface="Arial"/>
              </a:rPr>
              <a:t> </a:t>
            </a:r>
            <a:r>
              <a:rPr sz="2300" spc="-25" dirty="0">
                <a:solidFill>
                  <a:srgbClr val="555555"/>
                </a:solidFill>
                <a:latin typeface="Arial"/>
                <a:cs typeface="Arial"/>
              </a:rPr>
              <a:t>use </a:t>
            </a:r>
            <a:r>
              <a:rPr sz="2300" dirty="0">
                <a:solidFill>
                  <a:srgbClr val="555555"/>
                </a:solidFill>
                <a:latin typeface="Arial"/>
                <a:cs typeface="Arial"/>
              </a:rPr>
              <a:t>Microsoft</a:t>
            </a:r>
            <a:r>
              <a:rPr sz="2300" spc="160" dirty="0">
                <a:solidFill>
                  <a:srgbClr val="555555"/>
                </a:solidFill>
                <a:latin typeface="Arial"/>
                <a:cs typeface="Arial"/>
              </a:rPr>
              <a:t> </a:t>
            </a:r>
            <a:r>
              <a:rPr sz="2300" dirty="0">
                <a:solidFill>
                  <a:srgbClr val="555555"/>
                </a:solidFill>
                <a:latin typeface="Arial"/>
                <a:cs typeface="Arial"/>
              </a:rPr>
              <a:t>applications</a:t>
            </a:r>
            <a:r>
              <a:rPr sz="2300" spc="160" dirty="0">
                <a:solidFill>
                  <a:srgbClr val="555555"/>
                </a:solidFill>
                <a:latin typeface="Arial"/>
                <a:cs typeface="Arial"/>
              </a:rPr>
              <a:t> </a:t>
            </a:r>
            <a:r>
              <a:rPr sz="2300" dirty="0">
                <a:solidFill>
                  <a:srgbClr val="555555"/>
                </a:solidFill>
                <a:latin typeface="Arial"/>
                <a:cs typeface="Arial"/>
              </a:rPr>
              <a:t>such</a:t>
            </a:r>
            <a:r>
              <a:rPr sz="2300" spc="165" dirty="0">
                <a:solidFill>
                  <a:srgbClr val="555555"/>
                </a:solidFill>
                <a:latin typeface="Arial"/>
                <a:cs typeface="Arial"/>
              </a:rPr>
              <a:t> </a:t>
            </a:r>
            <a:r>
              <a:rPr sz="2300" dirty="0">
                <a:solidFill>
                  <a:srgbClr val="555555"/>
                </a:solidFill>
                <a:latin typeface="Arial"/>
                <a:cs typeface="Arial"/>
              </a:rPr>
              <a:t>as</a:t>
            </a:r>
            <a:r>
              <a:rPr sz="2300" spc="114" dirty="0">
                <a:solidFill>
                  <a:srgbClr val="555555"/>
                </a:solidFill>
                <a:latin typeface="Arial"/>
                <a:cs typeface="Arial"/>
              </a:rPr>
              <a:t> </a:t>
            </a:r>
            <a:r>
              <a:rPr sz="2300" spc="-10" dirty="0">
                <a:solidFill>
                  <a:srgbClr val="555555"/>
                </a:solidFill>
                <a:latin typeface="Arial"/>
                <a:cs typeface="Arial"/>
              </a:rPr>
              <a:t>Teams, </a:t>
            </a:r>
            <a:r>
              <a:rPr sz="2300" dirty="0">
                <a:solidFill>
                  <a:srgbClr val="555555"/>
                </a:solidFill>
                <a:latin typeface="Arial"/>
                <a:cs typeface="Arial"/>
              </a:rPr>
              <a:t>Excel,</a:t>
            </a:r>
            <a:r>
              <a:rPr sz="2300" spc="155" dirty="0">
                <a:solidFill>
                  <a:srgbClr val="555555"/>
                </a:solidFill>
                <a:latin typeface="Arial"/>
                <a:cs typeface="Arial"/>
              </a:rPr>
              <a:t> </a:t>
            </a:r>
            <a:r>
              <a:rPr sz="2300" dirty="0">
                <a:solidFill>
                  <a:srgbClr val="555555"/>
                </a:solidFill>
                <a:latin typeface="Arial"/>
                <a:cs typeface="Arial"/>
              </a:rPr>
              <a:t>PowerPoint,</a:t>
            </a:r>
            <a:r>
              <a:rPr sz="2300" spc="160" dirty="0">
                <a:solidFill>
                  <a:srgbClr val="555555"/>
                </a:solidFill>
                <a:latin typeface="Arial"/>
                <a:cs typeface="Arial"/>
              </a:rPr>
              <a:t> </a:t>
            </a:r>
            <a:r>
              <a:rPr sz="2300" dirty="0">
                <a:solidFill>
                  <a:srgbClr val="555555"/>
                </a:solidFill>
                <a:latin typeface="Arial"/>
                <a:cs typeface="Arial"/>
              </a:rPr>
              <a:t>Word,</a:t>
            </a:r>
            <a:r>
              <a:rPr sz="2300" spc="160" dirty="0">
                <a:solidFill>
                  <a:srgbClr val="555555"/>
                </a:solidFill>
                <a:latin typeface="Arial"/>
                <a:cs typeface="Arial"/>
              </a:rPr>
              <a:t> </a:t>
            </a:r>
            <a:r>
              <a:rPr sz="2300" spc="-10" dirty="0">
                <a:solidFill>
                  <a:srgbClr val="555555"/>
                </a:solidFill>
                <a:latin typeface="Arial"/>
                <a:cs typeface="Arial"/>
              </a:rPr>
              <a:t>SharePoint, </a:t>
            </a:r>
            <a:r>
              <a:rPr sz="2300" dirty="0">
                <a:solidFill>
                  <a:srgbClr val="555555"/>
                </a:solidFill>
                <a:latin typeface="Arial"/>
                <a:cs typeface="Arial"/>
              </a:rPr>
              <a:t>and</a:t>
            </a:r>
            <a:r>
              <a:rPr sz="2300" spc="105" dirty="0">
                <a:solidFill>
                  <a:srgbClr val="555555"/>
                </a:solidFill>
                <a:latin typeface="Arial"/>
                <a:cs typeface="Arial"/>
              </a:rPr>
              <a:t> </a:t>
            </a:r>
            <a:r>
              <a:rPr sz="2300" dirty="0">
                <a:solidFill>
                  <a:srgbClr val="555555"/>
                </a:solidFill>
                <a:latin typeface="Arial"/>
                <a:cs typeface="Arial"/>
              </a:rPr>
              <a:t>many</a:t>
            </a:r>
            <a:r>
              <a:rPr sz="2300" spc="105" dirty="0">
                <a:solidFill>
                  <a:srgbClr val="555555"/>
                </a:solidFill>
                <a:latin typeface="Arial"/>
                <a:cs typeface="Arial"/>
              </a:rPr>
              <a:t> </a:t>
            </a:r>
            <a:r>
              <a:rPr sz="2300" dirty="0">
                <a:solidFill>
                  <a:srgbClr val="555555"/>
                </a:solidFill>
                <a:latin typeface="Arial"/>
                <a:cs typeface="Arial"/>
              </a:rPr>
              <a:t>other</a:t>
            </a:r>
            <a:r>
              <a:rPr sz="2300" spc="105" dirty="0">
                <a:solidFill>
                  <a:srgbClr val="555555"/>
                </a:solidFill>
                <a:latin typeface="Arial"/>
                <a:cs typeface="Arial"/>
              </a:rPr>
              <a:t> </a:t>
            </a:r>
            <a:r>
              <a:rPr sz="2300" spc="-10" dirty="0">
                <a:solidFill>
                  <a:srgbClr val="555555"/>
                </a:solidFill>
                <a:latin typeface="Arial"/>
                <a:cs typeface="Arial"/>
              </a:rPr>
              <a:t>applications.</a:t>
            </a:r>
            <a:endParaRPr sz="2300" dirty="0">
              <a:latin typeface="Arial"/>
              <a:cs typeface="Arial"/>
            </a:endParaRPr>
          </a:p>
          <a:p>
            <a:pPr marL="12700" marR="302260">
              <a:lnSpc>
                <a:spcPct val="109900"/>
              </a:lnSpc>
              <a:spcBef>
                <a:spcPts val="1025"/>
              </a:spcBef>
            </a:pPr>
            <a:r>
              <a:rPr sz="2300" b="1" dirty="0">
                <a:solidFill>
                  <a:srgbClr val="555555"/>
                </a:solidFill>
                <a:latin typeface="Arial"/>
                <a:cs typeface="Arial"/>
              </a:rPr>
              <a:t>Start</a:t>
            </a:r>
            <a:r>
              <a:rPr sz="2300" b="1" spc="125" dirty="0">
                <a:solidFill>
                  <a:srgbClr val="555555"/>
                </a:solidFill>
                <a:latin typeface="Arial"/>
                <a:cs typeface="Arial"/>
              </a:rPr>
              <a:t> </a:t>
            </a:r>
            <a:r>
              <a:rPr sz="2300" b="1" spc="-10" dirty="0">
                <a:solidFill>
                  <a:srgbClr val="555555"/>
                </a:solidFill>
                <a:latin typeface="Arial"/>
                <a:cs typeface="Arial"/>
              </a:rPr>
              <a:t>learning: </a:t>
            </a:r>
            <a:r>
              <a:rPr sz="1950" u="sng" spc="-10" dirty="0">
                <a:solidFill>
                  <a:srgbClr val="555555"/>
                </a:solidFill>
                <a:uFill>
                  <a:solidFill>
                    <a:srgbClr val="00C0E8"/>
                  </a:solidFill>
                </a:uFill>
                <a:latin typeface="Arial"/>
                <a:cs typeface="Arial"/>
                <a:hlinkClick r:id="rId4">
                  <a:extLst>
                    <a:ext uri="{A12FA001-AC4F-418D-AE19-62706E023703}">
                      <ahyp:hlinkClr xmlns:ahyp="http://schemas.microsoft.com/office/drawing/2018/hyperlinkcolor" val="tx"/>
                    </a:ext>
                  </a:extLst>
                </a:hlinkClick>
              </a:rPr>
              <a:t>https://techsoup.course.tc/</a:t>
            </a:r>
            <a:r>
              <a:rPr sz="1950" spc="-10" dirty="0">
                <a:solidFill>
                  <a:srgbClr val="555555"/>
                </a:solidFill>
                <a:latin typeface="Arial"/>
                <a:cs typeface="Arial"/>
              </a:rPr>
              <a:t> </a:t>
            </a:r>
            <a:r>
              <a:rPr sz="1950" u="sng" dirty="0">
                <a:solidFill>
                  <a:srgbClr val="555555"/>
                </a:solidFill>
                <a:uFill>
                  <a:solidFill>
                    <a:srgbClr val="00C0E8"/>
                  </a:solidFill>
                </a:uFill>
                <a:latin typeface="Arial"/>
                <a:cs typeface="Arial"/>
                <a:hlinkClick r:id="rId4">
                  <a:extLst>
                    <a:ext uri="{A12FA001-AC4F-418D-AE19-62706E023703}">
                      <ahyp:hlinkClr xmlns:ahyp="http://schemas.microsoft.com/office/drawing/2018/hyperlinkcolor" val="tx"/>
                    </a:ext>
                  </a:extLst>
                </a:hlinkClick>
              </a:rPr>
              <a:t>catalog?type=microsoft-digital-skills-</a:t>
            </a:r>
            <a:r>
              <a:rPr sz="1950" u="sng" spc="-10" dirty="0">
                <a:solidFill>
                  <a:srgbClr val="555555"/>
                </a:solidFill>
                <a:uFill>
                  <a:solidFill>
                    <a:srgbClr val="00C0E8"/>
                  </a:solidFill>
                </a:uFill>
                <a:latin typeface="Arial"/>
                <a:cs typeface="Arial"/>
                <a:hlinkClick r:id="rId4">
                  <a:extLst>
                    <a:ext uri="{A12FA001-AC4F-418D-AE19-62706E023703}">
                      <ahyp:hlinkClr xmlns:ahyp="http://schemas.microsoft.com/office/drawing/2018/hyperlinkcolor" val="tx"/>
                    </a:ext>
                  </a:extLst>
                </a:hlinkClick>
              </a:rPr>
              <a:t>center</a:t>
            </a:r>
            <a:endParaRPr sz="1950" dirty="0">
              <a:solidFill>
                <a:srgbClr val="555555"/>
              </a:solidFill>
              <a:latin typeface="Arial"/>
              <a:cs typeface="Arial"/>
            </a:endParaRPr>
          </a:p>
        </p:txBody>
      </p:sp>
      <p:sp>
        <p:nvSpPr>
          <p:cNvPr id="12" name="object 12"/>
          <p:cNvSpPr txBox="1"/>
          <p:nvPr/>
        </p:nvSpPr>
        <p:spPr>
          <a:xfrm>
            <a:off x="1788380" y="7406255"/>
            <a:ext cx="4291330" cy="2518410"/>
          </a:xfrm>
          <a:prstGeom prst="rect">
            <a:avLst/>
          </a:prstGeom>
        </p:spPr>
        <p:txBody>
          <a:bodyPr vert="horz" wrap="square" lIns="0" tIns="13335" rIns="0" bIns="0" rtlCol="0">
            <a:spAutoFit/>
          </a:bodyPr>
          <a:lstStyle/>
          <a:p>
            <a:pPr marL="12700">
              <a:lnSpc>
                <a:spcPct val="100000"/>
              </a:lnSpc>
              <a:spcBef>
                <a:spcPts val="105"/>
              </a:spcBef>
            </a:pPr>
            <a:r>
              <a:rPr sz="2300" dirty="0">
                <a:solidFill>
                  <a:srgbClr val="555555"/>
                </a:solidFill>
                <a:latin typeface="Arial"/>
                <a:cs typeface="Arial"/>
              </a:rPr>
              <a:t>Via</a:t>
            </a:r>
            <a:r>
              <a:rPr sz="2300" spc="-20" dirty="0">
                <a:solidFill>
                  <a:srgbClr val="555555"/>
                </a:solidFill>
                <a:latin typeface="Arial"/>
                <a:cs typeface="Arial"/>
              </a:rPr>
              <a:t> </a:t>
            </a:r>
            <a:r>
              <a:rPr sz="2300" dirty="0">
                <a:solidFill>
                  <a:srgbClr val="555555"/>
                </a:solidFill>
                <a:latin typeface="Arial"/>
                <a:cs typeface="Arial"/>
              </a:rPr>
              <a:t>phone</a:t>
            </a:r>
            <a:r>
              <a:rPr sz="2300" spc="-5" dirty="0">
                <a:solidFill>
                  <a:srgbClr val="555555"/>
                </a:solidFill>
                <a:latin typeface="Arial"/>
                <a:cs typeface="Arial"/>
              </a:rPr>
              <a:t> </a:t>
            </a:r>
            <a:r>
              <a:rPr sz="2300" spc="-10" dirty="0">
                <a:solidFill>
                  <a:srgbClr val="00C0E8"/>
                </a:solidFill>
                <a:latin typeface="Arial"/>
                <a:cs typeface="Arial"/>
              </a:rPr>
              <a:t>1-800-659-3579</a:t>
            </a:r>
            <a:r>
              <a:rPr sz="2300" spc="-10" dirty="0">
                <a:solidFill>
                  <a:srgbClr val="555555"/>
                </a:solidFill>
                <a:latin typeface="Arial"/>
                <a:cs typeface="Arial"/>
              </a:rPr>
              <a:t>.</a:t>
            </a:r>
            <a:endParaRPr sz="2300" dirty="0">
              <a:latin typeface="Arial"/>
              <a:cs typeface="Arial"/>
            </a:endParaRPr>
          </a:p>
          <a:p>
            <a:pPr marL="12700">
              <a:lnSpc>
                <a:spcPct val="100000"/>
              </a:lnSpc>
              <a:spcBef>
                <a:spcPts val="45"/>
              </a:spcBef>
            </a:pPr>
            <a:r>
              <a:rPr sz="2300" dirty="0">
                <a:solidFill>
                  <a:srgbClr val="555555"/>
                </a:solidFill>
                <a:latin typeface="Arial"/>
                <a:cs typeface="Arial"/>
              </a:rPr>
              <a:t>Monday through </a:t>
            </a:r>
            <a:r>
              <a:rPr sz="2300" spc="-10" dirty="0">
                <a:solidFill>
                  <a:srgbClr val="555555"/>
                </a:solidFill>
                <a:latin typeface="Arial"/>
                <a:cs typeface="Arial"/>
              </a:rPr>
              <a:t>Friday</a:t>
            </a:r>
            <a:endParaRPr sz="2300" dirty="0">
              <a:latin typeface="Arial"/>
              <a:cs typeface="Arial"/>
            </a:endParaRPr>
          </a:p>
          <a:p>
            <a:pPr marL="12700">
              <a:lnSpc>
                <a:spcPct val="100000"/>
              </a:lnSpc>
              <a:spcBef>
                <a:spcPts val="40"/>
              </a:spcBef>
            </a:pPr>
            <a:r>
              <a:rPr sz="2300" spc="-10" dirty="0">
                <a:solidFill>
                  <a:srgbClr val="555555"/>
                </a:solidFill>
                <a:latin typeface="Arial"/>
                <a:cs typeface="Arial"/>
              </a:rPr>
              <a:t>from</a:t>
            </a:r>
            <a:r>
              <a:rPr sz="2300" spc="-105" dirty="0">
                <a:solidFill>
                  <a:srgbClr val="555555"/>
                </a:solidFill>
                <a:latin typeface="Arial"/>
                <a:cs typeface="Arial"/>
              </a:rPr>
              <a:t> </a:t>
            </a:r>
            <a:r>
              <a:rPr sz="2300" dirty="0">
                <a:solidFill>
                  <a:srgbClr val="555555"/>
                </a:solidFill>
                <a:latin typeface="Arial"/>
                <a:cs typeface="Arial"/>
              </a:rPr>
              <a:t>7</a:t>
            </a:r>
            <a:r>
              <a:rPr sz="2300" spc="-100" dirty="0">
                <a:solidFill>
                  <a:srgbClr val="555555"/>
                </a:solidFill>
                <a:latin typeface="Arial"/>
                <a:cs typeface="Arial"/>
              </a:rPr>
              <a:t> </a:t>
            </a:r>
            <a:r>
              <a:rPr sz="2300" spc="-30" dirty="0">
                <a:solidFill>
                  <a:srgbClr val="555555"/>
                </a:solidFill>
                <a:latin typeface="Arial"/>
                <a:cs typeface="Arial"/>
              </a:rPr>
              <a:t>a.m.</a:t>
            </a:r>
            <a:r>
              <a:rPr sz="2300" spc="-100" dirty="0">
                <a:solidFill>
                  <a:srgbClr val="555555"/>
                </a:solidFill>
                <a:latin typeface="Arial"/>
                <a:cs typeface="Arial"/>
              </a:rPr>
              <a:t> </a:t>
            </a:r>
            <a:r>
              <a:rPr sz="2300" dirty="0">
                <a:solidFill>
                  <a:srgbClr val="555555"/>
                </a:solidFill>
                <a:latin typeface="Arial"/>
                <a:cs typeface="Arial"/>
              </a:rPr>
              <a:t>to</a:t>
            </a:r>
            <a:r>
              <a:rPr sz="2300" spc="-105" dirty="0">
                <a:solidFill>
                  <a:srgbClr val="555555"/>
                </a:solidFill>
                <a:latin typeface="Arial"/>
                <a:cs typeface="Arial"/>
              </a:rPr>
              <a:t> </a:t>
            </a:r>
            <a:r>
              <a:rPr sz="2300" spc="-55" dirty="0">
                <a:solidFill>
                  <a:srgbClr val="555555"/>
                </a:solidFill>
                <a:latin typeface="Arial"/>
                <a:cs typeface="Arial"/>
              </a:rPr>
              <a:t>12</a:t>
            </a:r>
            <a:r>
              <a:rPr sz="2300" spc="-100" dirty="0">
                <a:solidFill>
                  <a:srgbClr val="555555"/>
                </a:solidFill>
                <a:latin typeface="Arial"/>
                <a:cs typeface="Arial"/>
              </a:rPr>
              <a:t> </a:t>
            </a:r>
            <a:r>
              <a:rPr sz="2300" spc="-45" dirty="0">
                <a:solidFill>
                  <a:srgbClr val="555555"/>
                </a:solidFill>
                <a:latin typeface="Arial"/>
                <a:cs typeface="Arial"/>
              </a:rPr>
              <a:t>p.m.</a:t>
            </a:r>
            <a:r>
              <a:rPr sz="2300" spc="-100" dirty="0">
                <a:solidFill>
                  <a:srgbClr val="555555"/>
                </a:solidFill>
                <a:latin typeface="Arial"/>
                <a:cs typeface="Arial"/>
              </a:rPr>
              <a:t> </a:t>
            </a:r>
            <a:r>
              <a:rPr sz="2300" spc="-25" dirty="0">
                <a:solidFill>
                  <a:srgbClr val="555555"/>
                </a:solidFill>
                <a:latin typeface="Arial"/>
                <a:cs typeface="Arial"/>
              </a:rPr>
              <a:t>Pacific</a:t>
            </a:r>
            <a:r>
              <a:rPr sz="2300" spc="-100" dirty="0">
                <a:solidFill>
                  <a:srgbClr val="555555"/>
                </a:solidFill>
                <a:latin typeface="Arial"/>
                <a:cs typeface="Arial"/>
              </a:rPr>
              <a:t> </a:t>
            </a:r>
            <a:r>
              <a:rPr sz="2300" spc="-20" dirty="0">
                <a:solidFill>
                  <a:srgbClr val="555555"/>
                </a:solidFill>
                <a:latin typeface="Arial"/>
                <a:cs typeface="Arial"/>
              </a:rPr>
              <a:t>time</a:t>
            </a:r>
            <a:endParaRPr sz="2300" dirty="0">
              <a:latin typeface="Arial"/>
              <a:cs typeface="Arial"/>
            </a:endParaRPr>
          </a:p>
          <a:p>
            <a:pPr>
              <a:lnSpc>
                <a:spcPct val="100000"/>
              </a:lnSpc>
              <a:spcBef>
                <a:spcPts val="10"/>
              </a:spcBef>
            </a:pPr>
            <a:endParaRPr sz="2750" dirty="0">
              <a:latin typeface="Arial"/>
              <a:cs typeface="Arial"/>
            </a:endParaRPr>
          </a:p>
          <a:p>
            <a:pPr marL="12700" marR="179070">
              <a:lnSpc>
                <a:spcPct val="108400"/>
              </a:lnSpc>
            </a:pPr>
            <a:r>
              <a:rPr sz="2300" dirty="0">
                <a:solidFill>
                  <a:srgbClr val="555555"/>
                </a:solidFill>
                <a:latin typeface="Arial"/>
                <a:cs typeface="Arial"/>
              </a:rPr>
              <a:t>Create</a:t>
            </a:r>
            <a:r>
              <a:rPr sz="2300" spc="-10" dirty="0">
                <a:solidFill>
                  <a:srgbClr val="555555"/>
                </a:solidFill>
                <a:latin typeface="Arial"/>
                <a:cs typeface="Arial"/>
              </a:rPr>
              <a:t> </a:t>
            </a:r>
            <a:r>
              <a:rPr sz="2300" dirty="0">
                <a:solidFill>
                  <a:srgbClr val="555555"/>
                </a:solidFill>
                <a:latin typeface="Arial"/>
                <a:cs typeface="Arial"/>
              </a:rPr>
              <a:t>a</a:t>
            </a:r>
            <a:r>
              <a:rPr sz="2300" spc="-10" dirty="0">
                <a:solidFill>
                  <a:srgbClr val="555555"/>
                </a:solidFill>
                <a:latin typeface="Arial"/>
                <a:cs typeface="Arial"/>
              </a:rPr>
              <a:t> </a:t>
            </a:r>
            <a:r>
              <a:rPr sz="2300" dirty="0">
                <a:solidFill>
                  <a:srgbClr val="555555"/>
                </a:solidFill>
                <a:latin typeface="Arial"/>
                <a:cs typeface="Arial"/>
              </a:rPr>
              <a:t>support</a:t>
            </a:r>
            <a:r>
              <a:rPr sz="2300" spc="-5" dirty="0">
                <a:solidFill>
                  <a:srgbClr val="555555"/>
                </a:solidFill>
                <a:latin typeface="Arial"/>
                <a:cs typeface="Arial"/>
              </a:rPr>
              <a:t> </a:t>
            </a:r>
            <a:r>
              <a:rPr sz="2300" spc="-10" dirty="0">
                <a:solidFill>
                  <a:srgbClr val="555555"/>
                </a:solidFill>
                <a:latin typeface="Arial"/>
                <a:cs typeface="Arial"/>
              </a:rPr>
              <a:t>ticket: </a:t>
            </a:r>
            <a:r>
              <a:rPr sz="1950" u="heavy" dirty="0">
                <a:solidFill>
                  <a:srgbClr val="555555"/>
                </a:solidFill>
                <a:uFill>
                  <a:solidFill>
                    <a:srgbClr val="00C0E8"/>
                  </a:solidFill>
                </a:uFill>
                <a:latin typeface="Arial"/>
                <a:cs typeface="Arial"/>
                <a:hlinkClick r:id="rId5">
                  <a:extLst>
                    <a:ext uri="{A12FA001-AC4F-418D-AE19-62706E023703}">
                      <ahyp:hlinkClr xmlns:ahyp="http://schemas.microsoft.com/office/drawing/2018/hyperlinkcolor" val="tx"/>
                    </a:ext>
                  </a:extLst>
                </a:hlinkClick>
              </a:rPr>
              <a:t>https://page.techsoup.org/office-</a:t>
            </a:r>
            <a:r>
              <a:rPr sz="1950" u="heavy" spc="-20" dirty="0">
                <a:solidFill>
                  <a:srgbClr val="555555"/>
                </a:solidFill>
                <a:uFill>
                  <a:solidFill>
                    <a:srgbClr val="00C0E8"/>
                  </a:solidFill>
                </a:uFill>
                <a:latin typeface="Arial"/>
                <a:cs typeface="Arial"/>
                <a:hlinkClick r:id="rId5">
                  <a:extLst>
                    <a:ext uri="{A12FA001-AC4F-418D-AE19-62706E023703}">
                      <ahyp:hlinkClr xmlns:ahyp="http://schemas.microsoft.com/office/drawing/2018/hyperlinkcolor" val="tx"/>
                    </a:ext>
                  </a:extLst>
                </a:hlinkClick>
              </a:rPr>
              <a:t>365-</a:t>
            </a:r>
            <a:r>
              <a:rPr sz="1950" spc="-20" dirty="0">
                <a:solidFill>
                  <a:srgbClr val="555555"/>
                </a:solidFill>
                <a:latin typeface="Arial"/>
                <a:cs typeface="Arial"/>
              </a:rPr>
              <a:t> </a:t>
            </a:r>
            <a:r>
              <a:rPr sz="1950" u="sng" dirty="0">
                <a:solidFill>
                  <a:srgbClr val="555555"/>
                </a:solidFill>
                <a:uFill>
                  <a:solidFill>
                    <a:srgbClr val="00C0E8"/>
                  </a:solidFill>
                </a:uFill>
                <a:latin typeface="Arial"/>
                <a:cs typeface="Arial"/>
                <a:hlinkClick r:id="rId5">
                  <a:extLst>
                    <a:ext uri="{A12FA001-AC4F-418D-AE19-62706E023703}">
                      <ahyp:hlinkClr xmlns:ahyp="http://schemas.microsoft.com/office/drawing/2018/hyperlinkcolor" val="tx"/>
                    </a:ext>
                  </a:extLst>
                </a:hlinkClick>
              </a:rPr>
              <a:t>support-</a:t>
            </a:r>
            <a:r>
              <a:rPr sz="1950" u="sng" spc="-10" dirty="0">
                <a:solidFill>
                  <a:srgbClr val="555555"/>
                </a:solidFill>
                <a:uFill>
                  <a:solidFill>
                    <a:srgbClr val="00C0E8"/>
                  </a:solidFill>
                </a:uFill>
                <a:latin typeface="Arial"/>
                <a:cs typeface="Arial"/>
                <a:hlinkClick r:id="rId5">
                  <a:extLst>
                    <a:ext uri="{A12FA001-AC4F-418D-AE19-62706E023703}">
                      <ahyp:hlinkClr xmlns:ahyp="http://schemas.microsoft.com/office/drawing/2018/hyperlinkcolor" val="tx"/>
                    </a:ext>
                  </a:extLst>
                </a:hlinkClick>
              </a:rPr>
              <a:t>services</a:t>
            </a:r>
            <a:endParaRPr sz="1950" dirty="0">
              <a:solidFill>
                <a:srgbClr val="555555"/>
              </a:solidFill>
              <a:latin typeface="Arial"/>
              <a:cs typeface="Arial"/>
            </a:endParaRPr>
          </a:p>
        </p:txBody>
      </p:sp>
      <p:sp>
        <p:nvSpPr>
          <p:cNvPr id="13" name="object 13"/>
          <p:cNvSpPr/>
          <p:nvPr/>
        </p:nvSpPr>
        <p:spPr>
          <a:xfrm>
            <a:off x="1357025" y="7437652"/>
            <a:ext cx="66675" cy="1051560"/>
          </a:xfrm>
          <a:custGeom>
            <a:avLst/>
            <a:gdLst/>
            <a:ahLst/>
            <a:cxnLst/>
            <a:rect l="l" t="t" r="r" b="b"/>
            <a:pathLst>
              <a:path w="66675" h="1051559">
                <a:moveTo>
                  <a:pt x="66521" y="0"/>
                </a:moveTo>
                <a:lnTo>
                  <a:pt x="0" y="0"/>
                </a:lnTo>
                <a:lnTo>
                  <a:pt x="0" y="1050973"/>
                </a:lnTo>
                <a:lnTo>
                  <a:pt x="66521" y="1050973"/>
                </a:lnTo>
                <a:lnTo>
                  <a:pt x="66521" y="0"/>
                </a:lnTo>
                <a:close/>
              </a:path>
            </a:pathLst>
          </a:custGeom>
          <a:solidFill>
            <a:srgbClr val="00739F"/>
          </a:solidFill>
        </p:spPr>
        <p:txBody>
          <a:bodyPr wrap="square" lIns="0" tIns="0" rIns="0" bIns="0" rtlCol="0"/>
          <a:lstStyle/>
          <a:p>
            <a:endParaRPr/>
          </a:p>
        </p:txBody>
      </p:sp>
      <p:sp>
        <p:nvSpPr>
          <p:cNvPr id="14" name="object 14"/>
          <p:cNvSpPr/>
          <p:nvPr/>
        </p:nvSpPr>
        <p:spPr>
          <a:xfrm>
            <a:off x="1357025" y="8900555"/>
            <a:ext cx="66675" cy="1051560"/>
          </a:xfrm>
          <a:custGeom>
            <a:avLst/>
            <a:gdLst/>
            <a:ahLst/>
            <a:cxnLst/>
            <a:rect l="l" t="t" r="r" b="b"/>
            <a:pathLst>
              <a:path w="66675" h="1051559">
                <a:moveTo>
                  <a:pt x="66521" y="0"/>
                </a:moveTo>
                <a:lnTo>
                  <a:pt x="0" y="0"/>
                </a:lnTo>
                <a:lnTo>
                  <a:pt x="0" y="1050973"/>
                </a:lnTo>
                <a:lnTo>
                  <a:pt x="66521" y="1050973"/>
                </a:lnTo>
                <a:lnTo>
                  <a:pt x="66521" y="0"/>
                </a:lnTo>
                <a:close/>
              </a:path>
            </a:pathLst>
          </a:custGeom>
          <a:solidFill>
            <a:srgbClr val="00739F"/>
          </a:solidFill>
        </p:spPr>
        <p:txBody>
          <a:bodyPr wrap="square" lIns="0" tIns="0" rIns="0" bIns="0" rtlCol="0"/>
          <a:lstStyle/>
          <a:p>
            <a:endParaRPr/>
          </a:p>
        </p:txBody>
      </p:sp>
      <p:sp>
        <p:nvSpPr>
          <p:cNvPr id="15" name="object 15"/>
          <p:cNvSpPr/>
          <p:nvPr/>
        </p:nvSpPr>
        <p:spPr>
          <a:xfrm>
            <a:off x="1357026" y="1357033"/>
            <a:ext cx="17390110" cy="1213485"/>
          </a:xfrm>
          <a:custGeom>
            <a:avLst/>
            <a:gdLst/>
            <a:ahLst/>
            <a:cxnLst/>
            <a:rect l="l" t="t" r="r" b="b"/>
            <a:pathLst>
              <a:path w="17390110" h="1213485">
                <a:moveTo>
                  <a:pt x="17264395" y="0"/>
                </a:moveTo>
                <a:lnTo>
                  <a:pt x="125650" y="0"/>
                </a:lnTo>
                <a:lnTo>
                  <a:pt x="76743" y="9874"/>
                </a:lnTo>
                <a:lnTo>
                  <a:pt x="36803" y="36803"/>
                </a:lnTo>
                <a:lnTo>
                  <a:pt x="9874" y="76743"/>
                </a:lnTo>
                <a:lnTo>
                  <a:pt x="0" y="125650"/>
                </a:lnTo>
                <a:lnTo>
                  <a:pt x="0" y="1087443"/>
                </a:lnTo>
                <a:lnTo>
                  <a:pt x="9874" y="1136354"/>
                </a:lnTo>
                <a:lnTo>
                  <a:pt x="36803" y="1176294"/>
                </a:lnTo>
                <a:lnTo>
                  <a:pt x="76743" y="1203220"/>
                </a:lnTo>
                <a:lnTo>
                  <a:pt x="125650" y="1213093"/>
                </a:lnTo>
                <a:lnTo>
                  <a:pt x="17264395" y="1213093"/>
                </a:lnTo>
                <a:lnTo>
                  <a:pt x="17313302" y="1203220"/>
                </a:lnTo>
                <a:lnTo>
                  <a:pt x="17353242" y="1176294"/>
                </a:lnTo>
                <a:lnTo>
                  <a:pt x="17380171" y="1136354"/>
                </a:lnTo>
                <a:lnTo>
                  <a:pt x="17390046" y="1087443"/>
                </a:lnTo>
                <a:lnTo>
                  <a:pt x="17390046" y="125650"/>
                </a:lnTo>
                <a:lnTo>
                  <a:pt x="17380171" y="76743"/>
                </a:lnTo>
                <a:lnTo>
                  <a:pt x="17353242" y="36803"/>
                </a:lnTo>
                <a:lnTo>
                  <a:pt x="17313302" y="9874"/>
                </a:lnTo>
                <a:lnTo>
                  <a:pt x="17264395" y="0"/>
                </a:lnTo>
                <a:close/>
              </a:path>
            </a:pathLst>
          </a:custGeom>
          <a:solidFill>
            <a:srgbClr val="00C0E8"/>
          </a:solidFill>
        </p:spPr>
        <p:txBody>
          <a:bodyPr wrap="square" lIns="0" tIns="0" rIns="0" bIns="0" rtlCol="0"/>
          <a:lstStyle/>
          <a:p>
            <a:endParaRPr/>
          </a:p>
        </p:txBody>
      </p:sp>
      <p:sp>
        <p:nvSpPr>
          <p:cNvPr id="16" name="object 16"/>
          <p:cNvSpPr txBox="1">
            <a:spLocks noGrp="1"/>
          </p:cNvSpPr>
          <p:nvPr>
            <p:ph type="title"/>
          </p:nvPr>
        </p:nvSpPr>
        <p:spPr>
          <a:xfrm>
            <a:off x="5405932" y="1534035"/>
            <a:ext cx="9356725" cy="804545"/>
          </a:xfrm>
          <a:prstGeom prst="rect">
            <a:avLst/>
          </a:prstGeom>
        </p:spPr>
        <p:txBody>
          <a:bodyPr vert="horz" wrap="square" lIns="0" tIns="13970" rIns="0" bIns="0" rtlCol="0">
            <a:spAutoFit/>
          </a:bodyPr>
          <a:lstStyle/>
          <a:p>
            <a:pPr marL="12700">
              <a:lnSpc>
                <a:spcPct val="100000"/>
              </a:lnSpc>
              <a:spcBef>
                <a:spcPts val="110"/>
              </a:spcBef>
            </a:pPr>
            <a:r>
              <a:rPr dirty="0"/>
              <a:t>How</a:t>
            </a:r>
            <a:r>
              <a:rPr spc="-75" dirty="0"/>
              <a:t> </a:t>
            </a:r>
            <a:r>
              <a:rPr dirty="0"/>
              <a:t>Can</a:t>
            </a:r>
            <a:r>
              <a:rPr spc="-65" dirty="0"/>
              <a:t> </a:t>
            </a:r>
            <a:r>
              <a:rPr spc="-40" dirty="0"/>
              <a:t>TechSoup</a:t>
            </a:r>
            <a:r>
              <a:rPr spc="-65" dirty="0"/>
              <a:t> </a:t>
            </a:r>
            <a:r>
              <a:rPr dirty="0"/>
              <a:t>Help</a:t>
            </a:r>
            <a:r>
              <a:rPr spc="-60" dirty="0"/>
              <a:t> </a:t>
            </a:r>
            <a:r>
              <a:rPr spc="-110" dirty="0"/>
              <a:t>You?</a:t>
            </a:r>
          </a:p>
        </p:txBody>
      </p:sp>
      <p:sp>
        <p:nvSpPr>
          <p:cNvPr id="45" name="Rectangle 44">
            <a:hlinkClick r:id="rId6"/>
            <a:extLst>
              <a:ext uri="{FF2B5EF4-FFF2-40B4-BE49-F238E27FC236}">
                <a16:creationId xmlns:a16="http://schemas.microsoft.com/office/drawing/2014/main" id="{A020CAC4-D754-C1CA-3352-8B671C04DBE1}"/>
              </a:ext>
            </a:extLst>
          </p:cNvPr>
          <p:cNvSpPr/>
          <p:nvPr/>
        </p:nvSpPr>
        <p:spPr>
          <a:xfrm>
            <a:off x="2584450" y="4040120"/>
            <a:ext cx="1143000" cy="377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4"/>
            <a:extLst>
              <a:ext uri="{FF2B5EF4-FFF2-40B4-BE49-F238E27FC236}">
                <a16:creationId xmlns:a16="http://schemas.microsoft.com/office/drawing/2014/main" id="{D10FA8DF-0932-A9A8-1C01-38BC0EFB728D}"/>
              </a:ext>
            </a:extLst>
          </p:cNvPr>
          <p:cNvSpPr/>
          <p:nvPr/>
        </p:nvSpPr>
        <p:spPr>
          <a:xfrm>
            <a:off x="8528050" y="4057844"/>
            <a:ext cx="2133600" cy="359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AFAFA"/>
          </a:solidFill>
        </p:spPr>
        <p:txBody>
          <a:bodyPr wrap="square" lIns="0" tIns="0" rIns="0" bIns="0" rtlCol="0"/>
          <a:lstStyle/>
          <a:p>
            <a:endParaRPr/>
          </a:p>
        </p:txBody>
      </p:sp>
      <p:sp>
        <p:nvSpPr>
          <p:cNvPr id="3" name="object 3"/>
          <p:cNvSpPr txBox="1">
            <a:spLocks noGrp="1"/>
          </p:cNvSpPr>
          <p:nvPr>
            <p:ph type="title"/>
          </p:nvPr>
        </p:nvSpPr>
        <p:spPr>
          <a:xfrm>
            <a:off x="8620441" y="6183920"/>
            <a:ext cx="2869565" cy="603885"/>
          </a:xfrm>
          <a:prstGeom prst="rect">
            <a:avLst/>
          </a:prstGeom>
        </p:spPr>
        <p:txBody>
          <a:bodyPr vert="horz" wrap="square" lIns="0" tIns="11430" rIns="0" bIns="0" rtlCol="0">
            <a:spAutoFit/>
          </a:bodyPr>
          <a:lstStyle/>
          <a:p>
            <a:pPr marL="12700">
              <a:lnSpc>
                <a:spcPct val="100000"/>
              </a:lnSpc>
              <a:spcBef>
                <a:spcPts val="90"/>
              </a:spcBef>
            </a:pPr>
            <a:r>
              <a:rPr sz="3800" b="0" spc="-10" dirty="0">
                <a:solidFill>
                  <a:srgbClr val="222222"/>
                </a:solidFill>
                <a:latin typeface="Arial"/>
                <a:cs typeface="Arial"/>
              </a:rPr>
              <a:t>techsoup.org</a:t>
            </a:r>
            <a:endParaRPr sz="3800" dirty="0">
              <a:latin typeface="Arial"/>
              <a:cs typeface="Arial"/>
            </a:endParaRPr>
          </a:p>
        </p:txBody>
      </p:sp>
      <p:pic>
        <p:nvPicPr>
          <p:cNvPr id="4" name="object 4"/>
          <p:cNvPicPr/>
          <p:nvPr/>
        </p:nvPicPr>
        <p:blipFill>
          <a:blip r:embed="rId2" cstate="print"/>
          <a:stretch>
            <a:fillRect/>
          </a:stretch>
        </p:blipFill>
        <p:spPr>
          <a:xfrm>
            <a:off x="9349159" y="4554047"/>
            <a:ext cx="1405779" cy="1405779"/>
          </a:xfrm>
          <a:prstGeom prst="rect">
            <a:avLst/>
          </a:prstGeom>
        </p:spPr>
      </p:pic>
      <p:sp>
        <p:nvSpPr>
          <p:cNvPr id="5" name="Rectangle 4">
            <a:hlinkClick r:id="rId3"/>
            <a:extLst>
              <a:ext uri="{FF2B5EF4-FFF2-40B4-BE49-F238E27FC236}">
                <a16:creationId xmlns:a16="http://schemas.microsoft.com/office/drawing/2014/main" id="{890A562B-0F24-6152-262A-E62FFF81384B}"/>
              </a:ext>
            </a:extLst>
          </p:cNvPr>
          <p:cNvSpPr/>
          <p:nvPr/>
        </p:nvSpPr>
        <p:spPr>
          <a:xfrm>
            <a:off x="8532972" y="6183920"/>
            <a:ext cx="3038155" cy="603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516" y="1292343"/>
            <a:ext cx="16682719" cy="3958776"/>
          </a:xfrm>
          <a:prstGeom prst="rect">
            <a:avLst/>
          </a:prstGeom>
        </p:spPr>
        <p:txBody>
          <a:bodyPr vert="horz" wrap="square" lIns="0" tIns="11430" rIns="0" bIns="0" rtlCol="0">
            <a:spAutoFit/>
          </a:bodyPr>
          <a:lstStyle/>
          <a:p>
            <a:r>
              <a:rPr lang="en-US" sz="2850" b="0" dirty="0">
                <a:solidFill>
                  <a:srgbClr val="555555"/>
                </a:solidFill>
                <a:latin typeface="Arial"/>
                <a:cs typeface="Arial"/>
              </a:rPr>
              <a:t>Information</a:t>
            </a:r>
            <a:r>
              <a:rPr lang="en-US" sz="2850" b="0" spc="280" dirty="0">
                <a:solidFill>
                  <a:srgbClr val="555555"/>
                </a:solidFill>
                <a:latin typeface="Arial"/>
                <a:cs typeface="Arial"/>
              </a:rPr>
              <a:t> </a:t>
            </a:r>
            <a:r>
              <a:rPr lang="en-US" sz="2850" b="0" dirty="0">
                <a:solidFill>
                  <a:srgbClr val="555555"/>
                </a:solidFill>
              </a:rPr>
              <a:t>such as subscription renewal term date, activation date, and payment information can be accessed via one of the following methods. </a:t>
            </a:r>
            <a:br>
              <a:rPr lang="en-US" sz="2850" b="0" dirty="0">
                <a:solidFill>
                  <a:srgbClr val="555555"/>
                </a:solidFill>
              </a:rPr>
            </a:br>
            <a:br>
              <a:rPr lang="en-US" sz="2850" b="0" dirty="0">
                <a:solidFill>
                  <a:srgbClr val="555555"/>
                </a:solidFill>
              </a:rPr>
            </a:br>
            <a:r>
              <a:rPr lang="en-US" sz="2850" b="0" dirty="0">
                <a:solidFill>
                  <a:srgbClr val="555555"/>
                </a:solidFill>
              </a:rPr>
              <a:t>Cloud Manager will show all subscriptions and licenses obtained through TechSoup, including any licenses that may in future include support fees. </a:t>
            </a:r>
            <a:br>
              <a:rPr lang="en-US" sz="2850" b="0" dirty="0">
                <a:solidFill>
                  <a:srgbClr val="555555"/>
                </a:solidFill>
              </a:rPr>
            </a:br>
            <a:br>
              <a:rPr lang="en-US" sz="2850" b="0" dirty="0">
                <a:solidFill>
                  <a:srgbClr val="555555"/>
                </a:solidFill>
              </a:rPr>
            </a:br>
            <a:r>
              <a:rPr lang="en-US" sz="2850" b="0" dirty="0">
                <a:solidFill>
                  <a:srgbClr val="555555"/>
                </a:solidFill>
              </a:rPr>
              <a:t>Microsoft Admin Center will show all subscriptions and licenses obtained from TechSoup and other providers, such as Microsoft Direct. </a:t>
            </a:r>
            <a:br>
              <a:rPr lang="en-US" sz="2850" b="0" dirty="0">
                <a:solidFill>
                  <a:srgbClr val="555555"/>
                </a:solidFill>
              </a:rPr>
            </a:br>
            <a:endParaRPr lang="en-US" sz="2850" b="0" dirty="0">
              <a:solidFill>
                <a:srgbClr val="555555"/>
              </a:solidFill>
            </a:endParaRPr>
          </a:p>
        </p:txBody>
      </p:sp>
      <p:sp>
        <p:nvSpPr>
          <p:cNvPr id="3" name="object 3">
            <a:hlinkClick r:id="rId2" action="ppaction://hlinksldjump"/>
          </p:cNvPr>
          <p:cNvSpPr/>
          <p:nvPr/>
        </p:nvSpPr>
        <p:spPr>
          <a:xfrm>
            <a:off x="1357026" y="5528477"/>
            <a:ext cx="17390110" cy="1361440"/>
          </a:xfrm>
          <a:custGeom>
            <a:avLst/>
            <a:gdLst/>
            <a:ahLst/>
            <a:cxnLst/>
            <a:rect l="l" t="t" r="r" b="b"/>
            <a:pathLst>
              <a:path w="17390110" h="1361439">
                <a:moveTo>
                  <a:pt x="17180628" y="0"/>
                </a:moveTo>
                <a:lnTo>
                  <a:pt x="209417" y="0"/>
                </a:lnTo>
                <a:lnTo>
                  <a:pt x="161399" y="5530"/>
                </a:lnTo>
                <a:lnTo>
                  <a:pt x="117319" y="21284"/>
                </a:lnTo>
                <a:lnTo>
                  <a:pt x="78436" y="46005"/>
                </a:lnTo>
                <a:lnTo>
                  <a:pt x="46005" y="78436"/>
                </a:lnTo>
                <a:lnTo>
                  <a:pt x="21284" y="117319"/>
                </a:lnTo>
                <a:lnTo>
                  <a:pt x="5530" y="161399"/>
                </a:lnTo>
                <a:lnTo>
                  <a:pt x="0" y="209417"/>
                </a:lnTo>
                <a:lnTo>
                  <a:pt x="0" y="1151797"/>
                </a:lnTo>
                <a:lnTo>
                  <a:pt x="5530" y="1199815"/>
                </a:lnTo>
                <a:lnTo>
                  <a:pt x="21284" y="1243895"/>
                </a:lnTo>
                <a:lnTo>
                  <a:pt x="46005" y="1282778"/>
                </a:lnTo>
                <a:lnTo>
                  <a:pt x="78436" y="1315209"/>
                </a:lnTo>
                <a:lnTo>
                  <a:pt x="117319" y="1339930"/>
                </a:lnTo>
                <a:lnTo>
                  <a:pt x="161399" y="1355684"/>
                </a:lnTo>
                <a:lnTo>
                  <a:pt x="209417" y="1361215"/>
                </a:lnTo>
                <a:lnTo>
                  <a:pt x="17180628" y="1361215"/>
                </a:lnTo>
                <a:lnTo>
                  <a:pt x="17228647" y="1355684"/>
                </a:lnTo>
                <a:lnTo>
                  <a:pt x="17272726" y="1339930"/>
                </a:lnTo>
                <a:lnTo>
                  <a:pt x="17311610" y="1315209"/>
                </a:lnTo>
                <a:lnTo>
                  <a:pt x="17344040" y="1282778"/>
                </a:lnTo>
                <a:lnTo>
                  <a:pt x="17368761" y="1243895"/>
                </a:lnTo>
                <a:lnTo>
                  <a:pt x="17384515" y="1199815"/>
                </a:lnTo>
                <a:lnTo>
                  <a:pt x="17390046" y="1151797"/>
                </a:lnTo>
                <a:lnTo>
                  <a:pt x="17390046" y="209417"/>
                </a:lnTo>
                <a:lnTo>
                  <a:pt x="17384515" y="161399"/>
                </a:lnTo>
                <a:lnTo>
                  <a:pt x="17368761" y="117319"/>
                </a:lnTo>
                <a:lnTo>
                  <a:pt x="17344040" y="78436"/>
                </a:lnTo>
                <a:lnTo>
                  <a:pt x="17311610" y="46005"/>
                </a:lnTo>
                <a:lnTo>
                  <a:pt x="17272726" y="21284"/>
                </a:lnTo>
                <a:lnTo>
                  <a:pt x="17228647" y="5530"/>
                </a:lnTo>
                <a:lnTo>
                  <a:pt x="17180628" y="0"/>
                </a:lnTo>
                <a:close/>
              </a:path>
            </a:pathLst>
          </a:custGeom>
          <a:solidFill>
            <a:srgbClr val="00C0E8"/>
          </a:solidFill>
        </p:spPr>
        <p:txBody>
          <a:bodyPr wrap="square" lIns="0" tIns="0" rIns="0" bIns="0" rtlCol="0"/>
          <a:lstStyle/>
          <a:p>
            <a:endParaRPr/>
          </a:p>
        </p:txBody>
      </p:sp>
      <p:sp>
        <p:nvSpPr>
          <p:cNvPr id="4" name="object 4">
            <a:hlinkClick r:id="rId2" action="ppaction://hlinksldjump"/>
          </p:cNvPr>
          <p:cNvSpPr txBox="1"/>
          <p:nvPr/>
        </p:nvSpPr>
        <p:spPr>
          <a:xfrm>
            <a:off x="6444176" y="5860222"/>
            <a:ext cx="7500620" cy="654050"/>
          </a:xfrm>
          <a:prstGeom prst="rect">
            <a:avLst/>
          </a:prstGeom>
        </p:spPr>
        <p:txBody>
          <a:bodyPr vert="horz" wrap="square" lIns="0" tIns="15240" rIns="0" bIns="0" rtlCol="0">
            <a:spAutoFit/>
          </a:bodyPr>
          <a:lstStyle/>
          <a:p>
            <a:pPr marL="12700">
              <a:lnSpc>
                <a:spcPct val="100000"/>
              </a:lnSpc>
              <a:spcBef>
                <a:spcPts val="120"/>
              </a:spcBef>
            </a:pPr>
            <a:r>
              <a:rPr sz="4100" b="1" dirty="0">
                <a:solidFill>
                  <a:srgbClr val="FFFFFF"/>
                </a:solidFill>
                <a:latin typeface="Arial"/>
                <a:cs typeface="Arial"/>
              </a:rPr>
              <a:t>Via</a:t>
            </a:r>
            <a:r>
              <a:rPr sz="4100" b="1" spc="130" dirty="0">
                <a:solidFill>
                  <a:srgbClr val="FFFFFF"/>
                </a:solidFill>
                <a:latin typeface="Arial"/>
                <a:cs typeface="Arial"/>
              </a:rPr>
              <a:t> </a:t>
            </a:r>
            <a:r>
              <a:rPr sz="4100" b="1" dirty="0">
                <a:solidFill>
                  <a:srgbClr val="FFFFFF"/>
                </a:solidFill>
                <a:latin typeface="Arial"/>
                <a:cs typeface="Arial"/>
              </a:rPr>
              <a:t>TechSoup</a:t>
            </a:r>
            <a:r>
              <a:rPr sz="4100" b="1" spc="125" dirty="0">
                <a:solidFill>
                  <a:srgbClr val="FFFFFF"/>
                </a:solidFill>
                <a:latin typeface="Arial"/>
                <a:cs typeface="Arial"/>
              </a:rPr>
              <a:t> </a:t>
            </a:r>
            <a:r>
              <a:rPr sz="4100" b="1" dirty="0">
                <a:solidFill>
                  <a:srgbClr val="FFFFFF"/>
                </a:solidFill>
                <a:latin typeface="Arial"/>
                <a:cs typeface="Arial"/>
              </a:rPr>
              <a:t>Cloud</a:t>
            </a:r>
            <a:r>
              <a:rPr sz="4100" b="1" spc="125" dirty="0">
                <a:solidFill>
                  <a:srgbClr val="FFFFFF"/>
                </a:solidFill>
                <a:latin typeface="Arial"/>
                <a:cs typeface="Arial"/>
              </a:rPr>
              <a:t> </a:t>
            </a:r>
            <a:r>
              <a:rPr sz="4100" b="1" spc="-10" dirty="0">
                <a:solidFill>
                  <a:srgbClr val="FFFFFF"/>
                </a:solidFill>
                <a:latin typeface="Arial"/>
                <a:cs typeface="Arial"/>
              </a:rPr>
              <a:t>Manager</a:t>
            </a:r>
            <a:endParaRPr sz="4100" dirty="0">
              <a:latin typeface="Arial"/>
              <a:cs typeface="Arial"/>
            </a:endParaRPr>
          </a:p>
        </p:txBody>
      </p:sp>
      <p:sp>
        <p:nvSpPr>
          <p:cNvPr id="5" name="object 5">
            <a:hlinkClick r:id="rId3" action="ppaction://hlinksldjump"/>
          </p:cNvPr>
          <p:cNvSpPr/>
          <p:nvPr/>
        </p:nvSpPr>
        <p:spPr>
          <a:xfrm>
            <a:off x="1357026" y="7874635"/>
            <a:ext cx="17390110" cy="1361440"/>
          </a:xfrm>
          <a:custGeom>
            <a:avLst/>
            <a:gdLst/>
            <a:ahLst/>
            <a:cxnLst/>
            <a:rect l="l" t="t" r="r" b="b"/>
            <a:pathLst>
              <a:path w="17390110" h="1361440">
                <a:moveTo>
                  <a:pt x="17180628" y="0"/>
                </a:moveTo>
                <a:lnTo>
                  <a:pt x="209417" y="0"/>
                </a:lnTo>
                <a:lnTo>
                  <a:pt x="161399" y="5530"/>
                </a:lnTo>
                <a:lnTo>
                  <a:pt x="117319" y="21284"/>
                </a:lnTo>
                <a:lnTo>
                  <a:pt x="78436" y="46005"/>
                </a:lnTo>
                <a:lnTo>
                  <a:pt x="46005" y="78436"/>
                </a:lnTo>
                <a:lnTo>
                  <a:pt x="21284" y="117319"/>
                </a:lnTo>
                <a:lnTo>
                  <a:pt x="5530" y="161399"/>
                </a:lnTo>
                <a:lnTo>
                  <a:pt x="0" y="209417"/>
                </a:lnTo>
                <a:lnTo>
                  <a:pt x="0" y="1151797"/>
                </a:lnTo>
                <a:lnTo>
                  <a:pt x="5530" y="1199815"/>
                </a:lnTo>
                <a:lnTo>
                  <a:pt x="21284" y="1243895"/>
                </a:lnTo>
                <a:lnTo>
                  <a:pt x="46005" y="1282778"/>
                </a:lnTo>
                <a:lnTo>
                  <a:pt x="78436" y="1315209"/>
                </a:lnTo>
                <a:lnTo>
                  <a:pt x="117319" y="1339930"/>
                </a:lnTo>
                <a:lnTo>
                  <a:pt x="161399" y="1355684"/>
                </a:lnTo>
                <a:lnTo>
                  <a:pt x="209417" y="1361215"/>
                </a:lnTo>
                <a:lnTo>
                  <a:pt x="17180628" y="1361215"/>
                </a:lnTo>
                <a:lnTo>
                  <a:pt x="17228647" y="1355684"/>
                </a:lnTo>
                <a:lnTo>
                  <a:pt x="17272726" y="1339930"/>
                </a:lnTo>
                <a:lnTo>
                  <a:pt x="17311610" y="1315209"/>
                </a:lnTo>
                <a:lnTo>
                  <a:pt x="17344040" y="1282778"/>
                </a:lnTo>
                <a:lnTo>
                  <a:pt x="17368761" y="1243895"/>
                </a:lnTo>
                <a:lnTo>
                  <a:pt x="17384515" y="1199815"/>
                </a:lnTo>
                <a:lnTo>
                  <a:pt x="17390046" y="1151797"/>
                </a:lnTo>
                <a:lnTo>
                  <a:pt x="17390046" y="209417"/>
                </a:lnTo>
                <a:lnTo>
                  <a:pt x="17384515" y="161399"/>
                </a:lnTo>
                <a:lnTo>
                  <a:pt x="17368761" y="117319"/>
                </a:lnTo>
                <a:lnTo>
                  <a:pt x="17344040" y="78436"/>
                </a:lnTo>
                <a:lnTo>
                  <a:pt x="17311610" y="46005"/>
                </a:lnTo>
                <a:lnTo>
                  <a:pt x="17272726" y="21284"/>
                </a:lnTo>
                <a:lnTo>
                  <a:pt x="17228647" y="5530"/>
                </a:lnTo>
                <a:lnTo>
                  <a:pt x="17180628" y="0"/>
                </a:lnTo>
                <a:close/>
              </a:path>
            </a:pathLst>
          </a:custGeom>
          <a:solidFill>
            <a:srgbClr val="003A70"/>
          </a:solidFill>
        </p:spPr>
        <p:txBody>
          <a:bodyPr wrap="square" lIns="0" tIns="0" rIns="0" bIns="0" rtlCol="0"/>
          <a:lstStyle/>
          <a:p>
            <a:endParaRPr/>
          </a:p>
        </p:txBody>
      </p:sp>
      <p:sp>
        <p:nvSpPr>
          <p:cNvPr id="6" name="object 6">
            <a:hlinkClick r:id="rId3" action="ppaction://hlinksldjump"/>
          </p:cNvPr>
          <p:cNvSpPr txBox="1"/>
          <p:nvPr/>
        </p:nvSpPr>
        <p:spPr>
          <a:xfrm>
            <a:off x="6079929" y="8206380"/>
            <a:ext cx="7948930" cy="654050"/>
          </a:xfrm>
          <a:prstGeom prst="rect">
            <a:avLst/>
          </a:prstGeom>
        </p:spPr>
        <p:txBody>
          <a:bodyPr vert="horz" wrap="square" lIns="0" tIns="15240" rIns="0" bIns="0" rtlCol="0">
            <a:spAutoFit/>
          </a:bodyPr>
          <a:lstStyle/>
          <a:p>
            <a:pPr marL="12700">
              <a:lnSpc>
                <a:spcPct val="100000"/>
              </a:lnSpc>
              <a:spcBef>
                <a:spcPts val="120"/>
              </a:spcBef>
            </a:pPr>
            <a:r>
              <a:rPr sz="4100" b="1" dirty="0">
                <a:solidFill>
                  <a:srgbClr val="FFFFFF"/>
                </a:solidFill>
                <a:latin typeface="Arial"/>
                <a:cs typeface="Arial"/>
              </a:rPr>
              <a:t>Via</a:t>
            </a:r>
            <a:r>
              <a:rPr sz="4100" b="1" spc="229" dirty="0">
                <a:solidFill>
                  <a:srgbClr val="FFFFFF"/>
                </a:solidFill>
                <a:latin typeface="Arial"/>
                <a:cs typeface="Arial"/>
              </a:rPr>
              <a:t> </a:t>
            </a:r>
            <a:r>
              <a:rPr sz="4100" b="1" dirty="0">
                <a:solidFill>
                  <a:srgbClr val="FFFFFF"/>
                </a:solidFill>
                <a:latin typeface="Arial"/>
                <a:cs typeface="Arial"/>
              </a:rPr>
              <a:t>the</a:t>
            </a:r>
            <a:r>
              <a:rPr sz="4100" b="1" spc="225" dirty="0">
                <a:solidFill>
                  <a:srgbClr val="FFFFFF"/>
                </a:solidFill>
                <a:latin typeface="Arial"/>
                <a:cs typeface="Arial"/>
              </a:rPr>
              <a:t> </a:t>
            </a:r>
            <a:r>
              <a:rPr sz="4100" b="1" dirty="0">
                <a:solidFill>
                  <a:srgbClr val="FFFFFF"/>
                </a:solidFill>
                <a:latin typeface="Arial"/>
                <a:cs typeface="Arial"/>
              </a:rPr>
              <a:t>Microsoft</a:t>
            </a:r>
            <a:r>
              <a:rPr sz="4100" b="1" spc="55" dirty="0">
                <a:solidFill>
                  <a:srgbClr val="FFFFFF"/>
                </a:solidFill>
                <a:latin typeface="Arial"/>
                <a:cs typeface="Arial"/>
              </a:rPr>
              <a:t> </a:t>
            </a:r>
            <a:r>
              <a:rPr sz="4100" b="1" dirty="0">
                <a:solidFill>
                  <a:srgbClr val="FFFFFF"/>
                </a:solidFill>
                <a:latin typeface="Arial"/>
                <a:cs typeface="Arial"/>
              </a:rPr>
              <a:t>Admin</a:t>
            </a:r>
            <a:r>
              <a:rPr sz="4100" b="1" spc="229" dirty="0">
                <a:solidFill>
                  <a:srgbClr val="FFFFFF"/>
                </a:solidFill>
                <a:latin typeface="Arial"/>
                <a:cs typeface="Arial"/>
              </a:rPr>
              <a:t> </a:t>
            </a:r>
            <a:r>
              <a:rPr sz="4100" b="1" spc="-10" dirty="0">
                <a:solidFill>
                  <a:srgbClr val="FFFFFF"/>
                </a:solidFill>
                <a:latin typeface="Arial"/>
                <a:cs typeface="Arial"/>
              </a:rPr>
              <a:t>Center</a:t>
            </a:r>
            <a:endParaRPr sz="4100" dirty="0">
              <a:latin typeface="Arial"/>
              <a:cs typeface="Arial"/>
            </a:endParaRPr>
          </a:p>
        </p:txBody>
      </p:sp>
      <p:sp>
        <p:nvSpPr>
          <p:cNvPr id="7" name="object 7"/>
          <p:cNvSpPr txBox="1"/>
          <p:nvPr/>
        </p:nvSpPr>
        <p:spPr>
          <a:xfrm>
            <a:off x="1344326" y="10471091"/>
            <a:ext cx="4124960" cy="236854"/>
          </a:xfrm>
          <a:prstGeom prst="rect">
            <a:avLst/>
          </a:prstGeom>
        </p:spPr>
        <p:txBody>
          <a:bodyPr vert="horz" wrap="square" lIns="0" tIns="17145" rIns="0" bIns="0" rtlCol="0">
            <a:spAutoFit/>
          </a:bodyPr>
          <a:lstStyle/>
          <a:p>
            <a:pPr marL="12700">
              <a:lnSpc>
                <a:spcPct val="100000"/>
              </a:lnSpc>
              <a:spcBef>
                <a:spcPts val="135"/>
              </a:spcBef>
              <a:tabLst>
                <a:tab pos="412750" algn="l"/>
              </a:tabLst>
            </a:pPr>
            <a:r>
              <a:rPr sz="1950" spc="-75" baseline="2136" dirty="0">
                <a:solidFill>
                  <a:srgbClr val="222222"/>
                </a:solidFill>
                <a:latin typeface="Arial"/>
                <a:cs typeface="Arial"/>
              </a:rPr>
              <a:t>2</a:t>
            </a:r>
            <a:r>
              <a:rPr sz="1950" baseline="2136" dirty="0">
                <a:solidFill>
                  <a:srgbClr val="222222"/>
                </a:solidFill>
                <a:latin typeface="Arial"/>
                <a:cs typeface="Arial"/>
              </a:rPr>
              <a:t>	</a:t>
            </a: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print"/>
            <a:stretch>
              <a:fillRect/>
            </a:stretch>
          </p:blipFill>
          <p:spPr>
            <a:xfrm>
              <a:off x="0" y="0"/>
              <a:ext cx="20104089" cy="11308545"/>
            </a:xfrm>
            <a:prstGeom prst="rect">
              <a:avLst/>
            </a:prstGeom>
          </p:spPr>
        </p:pic>
        <p:sp>
          <p:nvSpPr>
            <p:cNvPr id="4" name="object 4"/>
            <p:cNvSpPr/>
            <p:nvPr/>
          </p:nvSpPr>
          <p:spPr>
            <a:xfrm>
              <a:off x="11724775" y="1542189"/>
              <a:ext cx="8379459" cy="4099560"/>
            </a:xfrm>
            <a:custGeom>
              <a:avLst/>
              <a:gdLst/>
              <a:ahLst/>
              <a:cxnLst/>
              <a:rect l="l" t="t" r="r" b="b"/>
              <a:pathLst>
                <a:path w="8379459" h="4099560">
                  <a:moveTo>
                    <a:pt x="8379326" y="0"/>
                  </a:moveTo>
                  <a:lnTo>
                    <a:pt x="231259" y="0"/>
                  </a:lnTo>
                  <a:lnTo>
                    <a:pt x="184652" y="4698"/>
                  </a:lnTo>
                  <a:lnTo>
                    <a:pt x="141242" y="18173"/>
                  </a:lnTo>
                  <a:lnTo>
                    <a:pt x="101959" y="39494"/>
                  </a:lnTo>
                  <a:lnTo>
                    <a:pt x="67733" y="67733"/>
                  </a:lnTo>
                  <a:lnTo>
                    <a:pt x="39494" y="101959"/>
                  </a:lnTo>
                  <a:lnTo>
                    <a:pt x="18173" y="141242"/>
                  </a:lnTo>
                  <a:lnTo>
                    <a:pt x="4698" y="184652"/>
                  </a:lnTo>
                  <a:lnTo>
                    <a:pt x="0" y="231259"/>
                  </a:lnTo>
                  <a:lnTo>
                    <a:pt x="0" y="3868301"/>
                  </a:lnTo>
                  <a:lnTo>
                    <a:pt x="4698" y="3914908"/>
                  </a:lnTo>
                  <a:lnTo>
                    <a:pt x="18173" y="3958318"/>
                  </a:lnTo>
                  <a:lnTo>
                    <a:pt x="39494" y="3997601"/>
                  </a:lnTo>
                  <a:lnTo>
                    <a:pt x="67733" y="4031827"/>
                  </a:lnTo>
                  <a:lnTo>
                    <a:pt x="101959" y="4060066"/>
                  </a:lnTo>
                  <a:lnTo>
                    <a:pt x="141242" y="4081387"/>
                  </a:lnTo>
                  <a:lnTo>
                    <a:pt x="184652" y="4094862"/>
                  </a:lnTo>
                  <a:lnTo>
                    <a:pt x="231259" y="4099561"/>
                  </a:lnTo>
                  <a:lnTo>
                    <a:pt x="8379326" y="4099561"/>
                  </a:lnTo>
                  <a:lnTo>
                    <a:pt x="8379326" y="0"/>
                  </a:lnTo>
                  <a:close/>
                </a:path>
              </a:pathLst>
            </a:custGeom>
            <a:solidFill>
              <a:srgbClr val="00C0E8"/>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3970" rIns="0" bIns="0" rtlCol="0">
            <a:spAutoFit/>
          </a:bodyPr>
          <a:lstStyle/>
          <a:p>
            <a:pPr marL="12700">
              <a:lnSpc>
                <a:spcPts val="5865"/>
              </a:lnSpc>
              <a:spcBef>
                <a:spcPts val="110"/>
              </a:spcBef>
            </a:pPr>
            <a:r>
              <a:rPr dirty="0"/>
              <a:t>Option</a:t>
            </a:r>
            <a:r>
              <a:rPr spc="355" dirty="0"/>
              <a:t> </a:t>
            </a:r>
            <a:r>
              <a:rPr spc="-25" dirty="0"/>
              <a:t>1:</a:t>
            </a:r>
          </a:p>
          <a:p>
            <a:pPr marL="12700" marR="5080">
              <a:lnSpc>
                <a:spcPts val="5610"/>
              </a:lnSpc>
              <a:spcBef>
                <a:spcPts val="355"/>
              </a:spcBef>
            </a:pPr>
            <a:r>
              <a:rPr dirty="0"/>
              <a:t>TechSoup</a:t>
            </a:r>
            <a:r>
              <a:rPr spc="40" dirty="0"/>
              <a:t> </a:t>
            </a:r>
            <a:r>
              <a:rPr spc="-10" dirty="0"/>
              <a:t>Cloud </a:t>
            </a:r>
            <a:r>
              <a:rPr spc="40" dirty="0"/>
              <a:t>Manager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a:off x="2279650" y="3978275"/>
            <a:ext cx="8980779" cy="5835720"/>
          </a:xfrm>
          <a:prstGeom prst="rect">
            <a:avLst/>
          </a:prstGeom>
          <a:ln>
            <a:solidFill>
              <a:srgbClr val="555555"/>
            </a:solidFill>
          </a:ln>
        </p:spPr>
      </p:pic>
      <p:sp>
        <p:nvSpPr>
          <p:cNvPr id="3" name="object 3"/>
          <p:cNvSpPr txBox="1"/>
          <p:nvPr/>
        </p:nvSpPr>
        <p:spPr>
          <a:xfrm>
            <a:off x="1344326" y="1299768"/>
            <a:ext cx="15102840"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555555"/>
                </a:solidFill>
                <a:latin typeface="Arial"/>
                <a:cs typeface="Arial"/>
              </a:rPr>
              <a:t>These</a:t>
            </a:r>
            <a:r>
              <a:rPr sz="2450" spc="-10" dirty="0">
                <a:solidFill>
                  <a:srgbClr val="555555"/>
                </a:solidFill>
                <a:latin typeface="Arial"/>
                <a:cs typeface="Arial"/>
              </a:rPr>
              <a:t> </a:t>
            </a:r>
            <a:r>
              <a:rPr sz="2450" dirty="0">
                <a:solidFill>
                  <a:srgbClr val="555555"/>
                </a:solidFill>
                <a:latin typeface="Arial"/>
                <a:cs typeface="Arial"/>
              </a:rPr>
              <a:t>instructions</a:t>
            </a:r>
            <a:r>
              <a:rPr sz="2450" spc="-10" dirty="0">
                <a:solidFill>
                  <a:srgbClr val="555555"/>
                </a:solidFill>
                <a:latin typeface="Arial"/>
                <a:cs typeface="Arial"/>
              </a:rPr>
              <a:t> </a:t>
            </a:r>
            <a:r>
              <a:rPr sz="2450" dirty="0">
                <a:solidFill>
                  <a:srgbClr val="555555"/>
                </a:solidFill>
                <a:latin typeface="Arial"/>
                <a:cs typeface="Arial"/>
              </a:rPr>
              <a:t>will</a:t>
            </a:r>
            <a:r>
              <a:rPr sz="2450" spc="-10" dirty="0">
                <a:solidFill>
                  <a:srgbClr val="555555"/>
                </a:solidFill>
                <a:latin typeface="Arial"/>
                <a:cs typeface="Arial"/>
              </a:rPr>
              <a:t> </a:t>
            </a:r>
            <a:r>
              <a:rPr sz="2450" dirty="0">
                <a:solidFill>
                  <a:srgbClr val="555555"/>
                </a:solidFill>
                <a:latin typeface="Arial"/>
                <a:cs typeface="Arial"/>
              </a:rPr>
              <a:t>show</a:t>
            </a:r>
            <a:r>
              <a:rPr sz="2450" spc="-10" dirty="0">
                <a:solidFill>
                  <a:srgbClr val="555555"/>
                </a:solidFill>
                <a:latin typeface="Arial"/>
                <a:cs typeface="Arial"/>
              </a:rPr>
              <a:t> </a:t>
            </a:r>
            <a:r>
              <a:rPr sz="2450" dirty="0">
                <a:solidFill>
                  <a:srgbClr val="555555"/>
                </a:solidFill>
                <a:latin typeface="Arial"/>
                <a:cs typeface="Arial"/>
              </a:rPr>
              <a:t>you</a:t>
            </a:r>
            <a:r>
              <a:rPr sz="2450" spc="-10" dirty="0">
                <a:solidFill>
                  <a:srgbClr val="555555"/>
                </a:solidFill>
                <a:latin typeface="Arial"/>
                <a:cs typeface="Arial"/>
              </a:rPr>
              <a:t> </a:t>
            </a:r>
            <a:r>
              <a:rPr sz="2450" dirty="0">
                <a:solidFill>
                  <a:srgbClr val="555555"/>
                </a:solidFill>
                <a:latin typeface="Arial"/>
                <a:cs typeface="Arial"/>
              </a:rPr>
              <a:t>how</a:t>
            </a:r>
            <a:r>
              <a:rPr sz="2450" spc="-10" dirty="0">
                <a:solidFill>
                  <a:srgbClr val="555555"/>
                </a:solidFill>
                <a:latin typeface="Arial"/>
                <a:cs typeface="Arial"/>
              </a:rPr>
              <a:t> </a:t>
            </a:r>
            <a:r>
              <a:rPr sz="2450" dirty="0">
                <a:solidFill>
                  <a:srgbClr val="555555"/>
                </a:solidFill>
                <a:latin typeface="Arial"/>
                <a:cs typeface="Arial"/>
              </a:rPr>
              <a:t>to</a:t>
            </a:r>
            <a:r>
              <a:rPr sz="2450" spc="-10" dirty="0">
                <a:solidFill>
                  <a:srgbClr val="555555"/>
                </a:solidFill>
                <a:latin typeface="Arial"/>
                <a:cs typeface="Arial"/>
              </a:rPr>
              <a:t> </a:t>
            </a:r>
            <a:r>
              <a:rPr sz="2450" dirty="0">
                <a:solidFill>
                  <a:srgbClr val="555555"/>
                </a:solidFill>
                <a:latin typeface="Arial"/>
                <a:cs typeface="Arial"/>
              </a:rPr>
              <a:t>add</a:t>
            </a:r>
            <a:r>
              <a:rPr sz="2450" spc="-10" dirty="0">
                <a:solidFill>
                  <a:srgbClr val="555555"/>
                </a:solidFill>
                <a:latin typeface="Arial"/>
                <a:cs typeface="Arial"/>
              </a:rPr>
              <a:t> </a:t>
            </a:r>
            <a:r>
              <a:rPr sz="2450" dirty="0">
                <a:solidFill>
                  <a:srgbClr val="555555"/>
                </a:solidFill>
                <a:latin typeface="Arial"/>
                <a:cs typeface="Arial"/>
              </a:rPr>
              <a:t>payment</a:t>
            </a:r>
            <a:r>
              <a:rPr sz="2450" spc="-10" dirty="0">
                <a:solidFill>
                  <a:srgbClr val="555555"/>
                </a:solidFill>
                <a:latin typeface="Arial"/>
                <a:cs typeface="Arial"/>
              </a:rPr>
              <a:t> </a:t>
            </a:r>
            <a:r>
              <a:rPr sz="2450" dirty="0">
                <a:solidFill>
                  <a:srgbClr val="555555"/>
                </a:solidFill>
                <a:latin typeface="Arial"/>
                <a:cs typeface="Arial"/>
              </a:rPr>
              <a:t>information</a:t>
            </a:r>
            <a:r>
              <a:rPr sz="2450" spc="-10" dirty="0">
                <a:solidFill>
                  <a:srgbClr val="555555"/>
                </a:solidFill>
                <a:latin typeface="Arial"/>
                <a:cs typeface="Arial"/>
              </a:rPr>
              <a:t> </a:t>
            </a:r>
            <a:r>
              <a:rPr sz="2450" dirty="0">
                <a:solidFill>
                  <a:srgbClr val="555555"/>
                </a:solidFill>
                <a:latin typeface="Arial"/>
                <a:cs typeface="Arial"/>
              </a:rPr>
              <a:t>to</a:t>
            </a:r>
            <a:r>
              <a:rPr sz="2450" spc="-10" dirty="0">
                <a:solidFill>
                  <a:srgbClr val="555555"/>
                </a:solidFill>
                <a:latin typeface="Arial"/>
                <a:cs typeface="Arial"/>
              </a:rPr>
              <a:t> </a:t>
            </a:r>
            <a:r>
              <a:rPr sz="2450" dirty="0">
                <a:solidFill>
                  <a:srgbClr val="555555"/>
                </a:solidFill>
                <a:latin typeface="Arial"/>
                <a:cs typeface="Arial"/>
              </a:rPr>
              <a:t>your</a:t>
            </a:r>
            <a:r>
              <a:rPr sz="2450" spc="-50" dirty="0">
                <a:solidFill>
                  <a:srgbClr val="555555"/>
                </a:solidFill>
                <a:latin typeface="Arial"/>
                <a:cs typeface="Arial"/>
              </a:rPr>
              <a:t> </a:t>
            </a:r>
            <a:r>
              <a:rPr sz="2450" spc="-25" dirty="0">
                <a:solidFill>
                  <a:srgbClr val="555555"/>
                </a:solidFill>
                <a:latin typeface="Arial"/>
                <a:cs typeface="Arial"/>
              </a:rPr>
              <a:t>TechSoup</a:t>
            </a:r>
            <a:r>
              <a:rPr sz="2450" spc="-10" dirty="0">
                <a:solidFill>
                  <a:srgbClr val="555555"/>
                </a:solidFill>
                <a:latin typeface="Arial"/>
                <a:cs typeface="Arial"/>
              </a:rPr>
              <a:t> </a:t>
            </a:r>
            <a:r>
              <a:rPr sz="2450" dirty="0">
                <a:solidFill>
                  <a:srgbClr val="555555"/>
                </a:solidFill>
                <a:latin typeface="Arial"/>
                <a:cs typeface="Arial"/>
              </a:rPr>
              <a:t>Cloud</a:t>
            </a:r>
            <a:r>
              <a:rPr sz="2450" spc="-10" dirty="0">
                <a:solidFill>
                  <a:srgbClr val="555555"/>
                </a:solidFill>
                <a:latin typeface="Arial"/>
                <a:cs typeface="Arial"/>
              </a:rPr>
              <a:t> </a:t>
            </a:r>
            <a:r>
              <a:rPr sz="2450" dirty="0">
                <a:solidFill>
                  <a:srgbClr val="555555"/>
                </a:solidFill>
                <a:latin typeface="Arial"/>
                <a:cs typeface="Arial"/>
              </a:rPr>
              <a:t>Manager</a:t>
            </a:r>
            <a:r>
              <a:rPr sz="2450" spc="-10" dirty="0">
                <a:solidFill>
                  <a:srgbClr val="555555"/>
                </a:solidFill>
                <a:latin typeface="Arial"/>
                <a:cs typeface="Arial"/>
              </a:rPr>
              <a:t> account.</a:t>
            </a:r>
            <a:endParaRPr sz="2450">
              <a:latin typeface="Arial"/>
              <a:cs typeface="Arial"/>
            </a:endParaRPr>
          </a:p>
        </p:txBody>
      </p:sp>
      <p:sp>
        <p:nvSpPr>
          <p:cNvPr id="4" name="object 4"/>
          <p:cNvSpPr txBox="1"/>
          <p:nvPr/>
        </p:nvSpPr>
        <p:spPr>
          <a:xfrm>
            <a:off x="2218103" y="2211463"/>
            <a:ext cx="11313160" cy="1365885"/>
          </a:xfrm>
          <a:prstGeom prst="rect">
            <a:avLst/>
          </a:prstGeom>
        </p:spPr>
        <p:txBody>
          <a:bodyPr vert="horz" wrap="square" lIns="0" tIns="132715" rIns="0" bIns="0" rtlCol="0">
            <a:spAutoFit/>
          </a:bodyPr>
          <a:lstStyle/>
          <a:p>
            <a:pPr marL="12700">
              <a:lnSpc>
                <a:spcPct val="100000"/>
              </a:lnSpc>
              <a:spcBef>
                <a:spcPts val="1045"/>
              </a:spcBef>
            </a:pPr>
            <a:r>
              <a:rPr sz="2300" dirty="0">
                <a:solidFill>
                  <a:srgbClr val="555555"/>
                </a:solidFill>
                <a:latin typeface="Arial"/>
                <a:cs typeface="Arial"/>
              </a:rPr>
              <a:t>Log</a:t>
            </a:r>
            <a:r>
              <a:rPr sz="2300" spc="-40" dirty="0">
                <a:solidFill>
                  <a:srgbClr val="555555"/>
                </a:solidFill>
                <a:latin typeface="Arial"/>
                <a:cs typeface="Arial"/>
              </a:rPr>
              <a:t> </a:t>
            </a:r>
            <a:r>
              <a:rPr sz="2300" dirty="0">
                <a:solidFill>
                  <a:srgbClr val="555555"/>
                </a:solidFill>
                <a:latin typeface="Arial"/>
                <a:cs typeface="Arial"/>
              </a:rPr>
              <a:t>in</a:t>
            </a:r>
            <a:r>
              <a:rPr sz="2300" spc="-25" dirty="0">
                <a:solidFill>
                  <a:srgbClr val="555555"/>
                </a:solidFill>
                <a:latin typeface="Arial"/>
                <a:cs typeface="Arial"/>
              </a:rPr>
              <a:t> </a:t>
            </a:r>
            <a:r>
              <a:rPr sz="2300" dirty="0">
                <a:solidFill>
                  <a:srgbClr val="555555"/>
                </a:solidFill>
                <a:latin typeface="Arial"/>
                <a:cs typeface="Arial"/>
              </a:rPr>
              <a:t>to</a:t>
            </a:r>
            <a:r>
              <a:rPr sz="2300" spc="-60" dirty="0">
                <a:solidFill>
                  <a:srgbClr val="555555"/>
                </a:solidFill>
                <a:latin typeface="Arial"/>
                <a:cs typeface="Arial"/>
              </a:rPr>
              <a:t> </a:t>
            </a:r>
            <a:r>
              <a:rPr sz="2300" spc="-10" dirty="0">
                <a:solidFill>
                  <a:srgbClr val="555555"/>
                </a:solidFill>
                <a:latin typeface="Arial"/>
                <a:cs typeface="Arial"/>
              </a:rPr>
              <a:t>TechSoup Cloud Manage</a:t>
            </a:r>
            <a:r>
              <a:rPr lang="en-US" sz="2300" spc="-10" dirty="0">
                <a:solidFill>
                  <a:srgbClr val="555555"/>
                </a:solidFill>
                <a:latin typeface="Arial"/>
                <a:cs typeface="Arial"/>
              </a:rPr>
              <a:t>r via </a:t>
            </a:r>
            <a:r>
              <a:rPr lang="en-US" sz="2300" spc="-10" dirty="0">
                <a:solidFill>
                  <a:srgbClr val="555555"/>
                </a:solidFill>
                <a:latin typeface="Arial"/>
                <a:cs typeface="Arial"/>
                <a:hlinkClick r:id="rId3"/>
              </a:rPr>
              <a:t>Partner Platform</a:t>
            </a:r>
            <a:r>
              <a:rPr lang="en-US" sz="2300" spc="-10" dirty="0">
                <a:solidFill>
                  <a:srgbClr val="555555"/>
                </a:solidFill>
                <a:latin typeface="Arial"/>
                <a:cs typeface="Arial"/>
              </a:rPr>
              <a:t>.</a:t>
            </a:r>
            <a:endParaRPr sz="2300" dirty="0">
              <a:latin typeface="Arial"/>
              <a:cs typeface="Arial"/>
            </a:endParaRPr>
          </a:p>
          <a:p>
            <a:pPr marL="12700" marR="5080">
              <a:lnSpc>
                <a:spcPct val="113500"/>
              </a:lnSpc>
              <a:spcBef>
                <a:spcPts val="580"/>
              </a:spcBef>
            </a:pPr>
            <a:r>
              <a:rPr sz="2300" dirty="0">
                <a:solidFill>
                  <a:srgbClr val="555555"/>
                </a:solidFill>
                <a:latin typeface="Arial"/>
                <a:cs typeface="Arial"/>
              </a:rPr>
              <a:t>Or</a:t>
            </a:r>
            <a:r>
              <a:rPr sz="2300" spc="-15" dirty="0">
                <a:solidFill>
                  <a:srgbClr val="555555"/>
                </a:solidFill>
                <a:latin typeface="Arial"/>
                <a:cs typeface="Arial"/>
              </a:rPr>
              <a:t> </a:t>
            </a:r>
            <a:r>
              <a:rPr sz="2300" dirty="0">
                <a:solidFill>
                  <a:srgbClr val="555555"/>
                </a:solidFill>
                <a:latin typeface="Arial"/>
                <a:cs typeface="Arial"/>
              </a:rPr>
              <a:t>copy</a:t>
            </a:r>
            <a:r>
              <a:rPr sz="2300" spc="-10" dirty="0">
                <a:solidFill>
                  <a:srgbClr val="555555"/>
                </a:solidFill>
                <a:latin typeface="Arial"/>
                <a:cs typeface="Arial"/>
              </a:rPr>
              <a:t> </a:t>
            </a:r>
            <a:r>
              <a:rPr sz="2300" dirty="0">
                <a:solidFill>
                  <a:srgbClr val="555555"/>
                </a:solidFill>
                <a:latin typeface="Arial"/>
                <a:cs typeface="Arial"/>
              </a:rPr>
              <a:t>and</a:t>
            </a:r>
            <a:r>
              <a:rPr sz="2300" spc="-10" dirty="0">
                <a:solidFill>
                  <a:srgbClr val="555555"/>
                </a:solidFill>
                <a:latin typeface="Arial"/>
                <a:cs typeface="Arial"/>
              </a:rPr>
              <a:t> </a:t>
            </a:r>
            <a:r>
              <a:rPr sz="2300" dirty="0">
                <a:solidFill>
                  <a:srgbClr val="555555"/>
                </a:solidFill>
                <a:latin typeface="Arial"/>
                <a:cs typeface="Arial"/>
              </a:rPr>
              <a:t>paste</a:t>
            </a:r>
            <a:r>
              <a:rPr sz="2300" spc="-15" dirty="0">
                <a:solidFill>
                  <a:srgbClr val="555555"/>
                </a:solidFill>
                <a:latin typeface="Arial"/>
                <a:cs typeface="Arial"/>
              </a:rPr>
              <a:t> </a:t>
            </a:r>
            <a:r>
              <a:rPr sz="2300" dirty="0">
                <a:solidFill>
                  <a:srgbClr val="555555"/>
                </a:solidFill>
                <a:latin typeface="Arial"/>
                <a:cs typeface="Arial"/>
              </a:rPr>
              <a:t>this</a:t>
            </a:r>
            <a:r>
              <a:rPr sz="2300" spc="-10" dirty="0">
                <a:solidFill>
                  <a:srgbClr val="555555"/>
                </a:solidFill>
                <a:latin typeface="Arial"/>
                <a:cs typeface="Arial"/>
              </a:rPr>
              <a:t> </a:t>
            </a:r>
            <a:r>
              <a:rPr sz="2300" dirty="0">
                <a:solidFill>
                  <a:srgbClr val="555555"/>
                </a:solidFill>
                <a:latin typeface="Arial"/>
                <a:cs typeface="Arial"/>
              </a:rPr>
              <a:t>URL</a:t>
            </a:r>
            <a:r>
              <a:rPr sz="2300" spc="-95" dirty="0">
                <a:solidFill>
                  <a:srgbClr val="555555"/>
                </a:solidFill>
                <a:latin typeface="Arial"/>
                <a:cs typeface="Arial"/>
              </a:rPr>
              <a:t> </a:t>
            </a:r>
            <a:r>
              <a:rPr sz="2300" dirty="0">
                <a:solidFill>
                  <a:srgbClr val="555555"/>
                </a:solidFill>
                <a:latin typeface="Arial"/>
                <a:cs typeface="Arial"/>
              </a:rPr>
              <a:t>into</a:t>
            </a:r>
            <a:r>
              <a:rPr sz="2300" spc="-10" dirty="0">
                <a:solidFill>
                  <a:srgbClr val="555555"/>
                </a:solidFill>
                <a:latin typeface="Arial"/>
                <a:cs typeface="Arial"/>
              </a:rPr>
              <a:t> </a:t>
            </a:r>
            <a:r>
              <a:rPr sz="2300" dirty="0">
                <a:solidFill>
                  <a:srgbClr val="555555"/>
                </a:solidFill>
                <a:latin typeface="Arial"/>
                <a:cs typeface="Arial"/>
              </a:rPr>
              <a:t>your</a:t>
            </a:r>
            <a:r>
              <a:rPr sz="2300" spc="-15" dirty="0">
                <a:solidFill>
                  <a:srgbClr val="555555"/>
                </a:solidFill>
                <a:latin typeface="Arial"/>
                <a:cs typeface="Arial"/>
              </a:rPr>
              <a:t> </a:t>
            </a:r>
            <a:r>
              <a:rPr sz="2300" dirty="0">
                <a:solidFill>
                  <a:srgbClr val="555555"/>
                </a:solidFill>
                <a:latin typeface="Arial"/>
                <a:cs typeface="Arial"/>
              </a:rPr>
              <a:t>browser</a:t>
            </a:r>
            <a:r>
              <a:rPr sz="2300" spc="-10" dirty="0">
                <a:solidFill>
                  <a:srgbClr val="555555"/>
                </a:solidFill>
                <a:latin typeface="Arial"/>
                <a:cs typeface="Arial"/>
              </a:rPr>
              <a:t> </a:t>
            </a:r>
            <a:r>
              <a:rPr sz="2300" dirty="0">
                <a:solidFill>
                  <a:srgbClr val="555555"/>
                </a:solidFill>
                <a:latin typeface="Arial"/>
                <a:cs typeface="Arial"/>
              </a:rPr>
              <a:t>address</a:t>
            </a:r>
            <a:r>
              <a:rPr sz="2300" spc="-10" dirty="0">
                <a:solidFill>
                  <a:srgbClr val="555555"/>
                </a:solidFill>
                <a:latin typeface="Arial"/>
                <a:cs typeface="Arial"/>
              </a:rPr>
              <a:t> </a:t>
            </a:r>
            <a:r>
              <a:rPr sz="2300" spc="-20" dirty="0">
                <a:solidFill>
                  <a:srgbClr val="555555"/>
                </a:solidFill>
                <a:latin typeface="Arial"/>
                <a:cs typeface="Arial"/>
              </a:rPr>
              <a:t>bar: </a:t>
            </a:r>
            <a:r>
              <a:rPr lang="en-US" sz="2300" spc="-10" dirty="0">
                <a:solidFill>
                  <a:srgbClr val="00739F"/>
                </a:solidFill>
                <a:latin typeface="Arial"/>
                <a:cs typeface="Arial"/>
              </a:rPr>
              <a:t>https://www.connectingup.org/donations/cloud-manager/introducing</a:t>
            </a:r>
            <a:endParaRPr sz="2300" dirty="0">
              <a:latin typeface="Arial"/>
              <a:cs typeface="Arial"/>
            </a:endParaRPr>
          </a:p>
        </p:txBody>
      </p:sp>
      <p:sp>
        <p:nvSpPr>
          <p:cNvPr id="5" name="object 5"/>
          <p:cNvSpPr/>
          <p:nvPr/>
        </p:nvSpPr>
        <p:spPr>
          <a:xfrm>
            <a:off x="1357025" y="2385074"/>
            <a:ext cx="506730" cy="506730"/>
          </a:xfrm>
          <a:custGeom>
            <a:avLst/>
            <a:gdLst/>
            <a:ahLst/>
            <a:cxnLst/>
            <a:rect l="l" t="t" r="r" b="b"/>
            <a:pathLst>
              <a:path w="506730" h="506730">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739F"/>
          </a:solidFill>
        </p:spPr>
        <p:txBody>
          <a:bodyPr wrap="square" lIns="0" tIns="0" rIns="0" bIns="0" rtlCol="0"/>
          <a:lstStyle/>
          <a:p>
            <a:endParaRPr/>
          </a:p>
        </p:txBody>
      </p:sp>
      <p:sp>
        <p:nvSpPr>
          <p:cNvPr id="6" name="object 6"/>
          <p:cNvSpPr txBox="1"/>
          <p:nvPr/>
        </p:nvSpPr>
        <p:spPr>
          <a:xfrm>
            <a:off x="1497935" y="2417096"/>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1</a:t>
            </a:r>
            <a:endParaRPr sz="2550">
              <a:latin typeface="Arial"/>
              <a:cs typeface="Arial"/>
            </a:endParaRPr>
          </a:p>
        </p:txBody>
      </p:sp>
      <p:sp>
        <p:nvSpPr>
          <p:cNvPr id="7" name="object 7"/>
          <p:cNvSpPr txBox="1"/>
          <p:nvPr/>
        </p:nvSpPr>
        <p:spPr>
          <a:xfrm>
            <a:off x="13597934" y="10487770"/>
            <a:ext cx="4762500"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20" dirty="0">
                <a:solidFill>
                  <a:srgbClr val="B3B3B3"/>
                </a:solidFill>
                <a:latin typeface="Arial"/>
                <a:cs typeface="Arial"/>
              </a:rPr>
              <a:t> </a:t>
            </a:r>
            <a:r>
              <a:rPr sz="1350" dirty="0">
                <a:solidFill>
                  <a:srgbClr val="B3B3B3"/>
                </a:solidFill>
                <a:latin typeface="Arial"/>
                <a:cs typeface="Arial"/>
              </a:rPr>
              <a:t>to</a:t>
            </a:r>
            <a:r>
              <a:rPr sz="1350" spc="35" dirty="0">
                <a:solidFill>
                  <a:srgbClr val="B3B3B3"/>
                </a:solidFill>
                <a:latin typeface="Arial"/>
                <a:cs typeface="Arial"/>
              </a:rPr>
              <a:t> </a:t>
            </a:r>
            <a:r>
              <a:rPr sz="1350" dirty="0">
                <a:solidFill>
                  <a:srgbClr val="B3B3B3"/>
                </a:solidFill>
                <a:latin typeface="Arial"/>
                <a:cs typeface="Arial"/>
              </a:rPr>
              <a:t>Add</a:t>
            </a:r>
            <a:r>
              <a:rPr sz="1350" spc="125" dirty="0">
                <a:solidFill>
                  <a:srgbClr val="B3B3B3"/>
                </a:solidFill>
                <a:latin typeface="Arial"/>
                <a:cs typeface="Arial"/>
              </a:rPr>
              <a:t> </a:t>
            </a:r>
            <a:r>
              <a:rPr sz="1350" dirty="0">
                <a:solidFill>
                  <a:srgbClr val="B3B3B3"/>
                </a:solidFill>
                <a:latin typeface="Arial"/>
                <a:cs typeface="Arial"/>
              </a:rPr>
              <a:t>Payment</a:t>
            </a:r>
            <a:r>
              <a:rPr sz="1350" spc="125" dirty="0">
                <a:solidFill>
                  <a:srgbClr val="B3B3B3"/>
                </a:solidFill>
                <a:latin typeface="Arial"/>
                <a:cs typeface="Arial"/>
              </a:rPr>
              <a:t> </a:t>
            </a:r>
            <a:r>
              <a:rPr sz="1350" dirty="0">
                <a:solidFill>
                  <a:srgbClr val="B3B3B3"/>
                </a:solidFill>
                <a:latin typeface="Arial"/>
                <a:cs typeface="Arial"/>
              </a:rPr>
              <a:t>Methods</a:t>
            </a:r>
            <a:r>
              <a:rPr sz="1350" spc="120" dirty="0">
                <a:solidFill>
                  <a:srgbClr val="B3B3B3"/>
                </a:solidFill>
                <a:latin typeface="Arial"/>
                <a:cs typeface="Arial"/>
              </a:rPr>
              <a:t> </a:t>
            </a:r>
            <a:r>
              <a:rPr sz="1350" dirty="0">
                <a:solidFill>
                  <a:srgbClr val="B3B3B3"/>
                </a:solidFill>
                <a:latin typeface="Arial"/>
                <a:cs typeface="Arial"/>
              </a:rPr>
              <a:t>to</a:t>
            </a:r>
            <a:r>
              <a:rPr sz="1350" spc="95" dirty="0">
                <a:solidFill>
                  <a:srgbClr val="B3B3B3"/>
                </a:solidFill>
                <a:latin typeface="Arial"/>
                <a:cs typeface="Arial"/>
              </a:rPr>
              <a:t> </a:t>
            </a:r>
            <a:r>
              <a:rPr sz="1350" dirty="0">
                <a:solidFill>
                  <a:srgbClr val="B3B3B3"/>
                </a:solidFill>
                <a:latin typeface="Arial"/>
                <a:cs typeface="Arial"/>
              </a:rPr>
              <a:t>TechSoup</a:t>
            </a:r>
            <a:r>
              <a:rPr sz="1350" spc="125" dirty="0">
                <a:solidFill>
                  <a:srgbClr val="B3B3B3"/>
                </a:solidFill>
                <a:latin typeface="Arial"/>
                <a:cs typeface="Arial"/>
              </a:rPr>
              <a:t> </a:t>
            </a:r>
            <a:r>
              <a:rPr sz="1350" dirty="0">
                <a:solidFill>
                  <a:srgbClr val="B3B3B3"/>
                </a:solidFill>
                <a:latin typeface="Arial"/>
                <a:cs typeface="Arial"/>
              </a:rPr>
              <a:t>Cloud</a:t>
            </a:r>
            <a:r>
              <a:rPr sz="1350" spc="125" dirty="0">
                <a:solidFill>
                  <a:srgbClr val="B3B3B3"/>
                </a:solidFill>
                <a:latin typeface="Arial"/>
                <a:cs typeface="Arial"/>
              </a:rPr>
              <a:t> </a:t>
            </a:r>
            <a:r>
              <a:rPr sz="1350" spc="-10" dirty="0">
                <a:solidFill>
                  <a:srgbClr val="B3B3B3"/>
                </a:solidFill>
                <a:latin typeface="Arial"/>
                <a:cs typeface="Arial"/>
              </a:rPr>
              <a:t>Manager</a:t>
            </a:r>
            <a:endParaRPr sz="135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10" dirty="0"/>
              <a:t>4</a:t>
            </a:fld>
            <a:endParaRPr spc="10" dirty="0"/>
          </a:p>
        </p:txBody>
      </p:sp>
    </p:spTree>
    <p:extLst>
      <p:ext uri="{BB962C8B-B14F-4D97-AF65-F5344CB8AC3E}">
        <p14:creationId xmlns:p14="http://schemas.microsoft.com/office/powerpoint/2010/main" val="2400023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24681" y="1357027"/>
            <a:ext cx="13122910" cy="6795770"/>
            <a:chOff x="5624681" y="1357027"/>
            <a:chExt cx="13122910" cy="6795770"/>
          </a:xfrm>
        </p:grpSpPr>
        <p:pic>
          <p:nvPicPr>
            <p:cNvPr id="3" name="object 3"/>
            <p:cNvPicPr/>
            <p:nvPr/>
          </p:nvPicPr>
          <p:blipFill>
            <a:blip r:embed="rId2" cstate="print"/>
            <a:stretch>
              <a:fillRect/>
            </a:stretch>
          </p:blipFill>
          <p:spPr>
            <a:xfrm>
              <a:off x="7448545" y="1357027"/>
              <a:ext cx="11298527" cy="6795199"/>
            </a:xfrm>
            <a:prstGeom prst="rect">
              <a:avLst/>
            </a:prstGeom>
          </p:spPr>
        </p:pic>
        <p:sp>
          <p:nvSpPr>
            <p:cNvPr id="4" name="object 4"/>
            <p:cNvSpPr/>
            <p:nvPr/>
          </p:nvSpPr>
          <p:spPr>
            <a:xfrm>
              <a:off x="7501886" y="3216436"/>
              <a:ext cx="1388110" cy="335280"/>
            </a:xfrm>
            <a:custGeom>
              <a:avLst/>
              <a:gdLst/>
              <a:ahLst/>
              <a:cxnLst/>
              <a:rect l="l" t="t" r="r" b="b"/>
              <a:pathLst>
                <a:path w="1388109" h="335279">
                  <a:moveTo>
                    <a:pt x="0" y="335068"/>
                  </a:moveTo>
                  <a:lnTo>
                    <a:pt x="1387894" y="335068"/>
                  </a:lnTo>
                  <a:lnTo>
                    <a:pt x="1387894" y="0"/>
                  </a:lnTo>
                  <a:lnTo>
                    <a:pt x="0" y="0"/>
                  </a:lnTo>
                  <a:lnTo>
                    <a:pt x="0" y="335068"/>
                  </a:lnTo>
                  <a:close/>
                </a:path>
              </a:pathLst>
            </a:custGeom>
            <a:ln w="20941">
              <a:solidFill>
                <a:srgbClr val="00C0E8"/>
              </a:solidFill>
            </a:ln>
          </p:spPr>
          <p:txBody>
            <a:bodyPr wrap="square" lIns="0" tIns="0" rIns="0" bIns="0" rtlCol="0"/>
            <a:lstStyle/>
            <a:p>
              <a:endParaRPr/>
            </a:p>
          </p:txBody>
        </p:sp>
        <p:sp>
          <p:nvSpPr>
            <p:cNvPr id="5" name="object 5"/>
            <p:cNvSpPr/>
            <p:nvPr/>
          </p:nvSpPr>
          <p:spPr>
            <a:xfrm>
              <a:off x="5624681" y="3373496"/>
              <a:ext cx="1866900" cy="0"/>
            </a:xfrm>
            <a:custGeom>
              <a:avLst/>
              <a:gdLst/>
              <a:ahLst/>
              <a:cxnLst/>
              <a:rect l="l" t="t" r="r" b="b"/>
              <a:pathLst>
                <a:path w="1866900">
                  <a:moveTo>
                    <a:pt x="1866738" y="0"/>
                  </a:moveTo>
                  <a:lnTo>
                    <a:pt x="0" y="0"/>
                  </a:lnTo>
                </a:path>
              </a:pathLst>
            </a:custGeom>
            <a:ln w="20941">
              <a:solidFill>
                <a:srgbClr val="00C0E8"/>
              </a:solidFill>
            </a:ln>
          </p:spPr>
          <p:txBody>
            <a:bodyPr wrap="square" lIns="0" tIns="0" rIns="0" bIns="0" rtlCol="0"/>
            <a:lstStyle/>
            <a:p>
              <a:endParaRPr/>
            </a:p>
          </p:txBody>
        </p:sp>
      </p:grpSp>
      <p:sp>
        <p:nvSpPr>
          <p:cNvPr id="6" name="object 6"/>
          <p:cNvSpPr txBox="1"/>
          <p:nvPr/>
        </p:nvSpPr>
        <p:spPr>
          <a:xfrm>
            <a:off x="2218103" y="3126811"/>
            <a:ext cx="3256552" cy="7191712"/>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555555"/>
                </a:solidFill>
                <a:latin typeface="Arial"/>
                <a:cs typeface="Arial"/>
              </a:rPr>
              <a:t>Choose</a:t>
            </a:r>
            <a:r>
              <a:rPr sz="2450" spc="-15" dirty="0">
                <a:solidFill>
                  <a:srgbClr val="555555"/>
                </a:solidFill>
                <a:latin typeface="Arial"/>
                <a:cs typeface="Arial"/>
              </a:rPr>
              <a:t> </a:t>
            </a:r>
            <a:r>
              <a:rPr sz="2450" b="1" spc="-10" dirty="0">
                <a:solidFill>
                  <a:srgbClr val="00C0E8"/>
                </a:solidFill>
                <a:latin typeface="Arial"/>
                <a:cs typeface="Arial"/>
              </a:rPr>
              <a:t>Subscriptions</a:t>
            </a:r>
            <a:endParaRPr lang="en-US" sz="2450" b="1" spc="-10" dirty="0">
              <a:solidFill>
                <a:srgbClr val="00C0E8"/>
              </a:solidFill>
              <a:latin typeface="Arial"/>
              <a:cs typeface="Arial"/>
            </a:endParaRPr>
          </a:p>
          <a:p>
            <a:r>
              <a:rPr lang="en-US" sz="2450" dirty="0">
                <a:solidFill>
                  <a:srgbClr val="555555"/>
                </a:solidFill>
                <a:latin typeface="Arial"/>
                <a:cs typeface="Arial"/>
              </a:rPr>
              <a:t>in the icon menu on the left. These are the subscriptions obtained through TechSoup. </a:t>
            </a:r>
          </a:p>
          <a:p>
            <a:endParaRPr lang="en-US" sz="2450" dirty="0">
              <a:solidFill>
                <a:srgbClr val="555555"/>
              </a:solidFill>
              <a:latin typeface="Arial"/>
              <a:cs typeface="Arial"/>
            </a:endParaRPr>
          </a:p>
          <a:p>
            <a:r>
              <a:rPr lang="en-US" sz="2450" dirty="0">
                <a:solidFill>
                  <a:srgbClr val="555555"/>
                </a:solidFill>
                <a:latin typeface="Arial"/>
                <a:cs typeface="Arial"/>
              </a:rPr>
              <a:t>If these subscriptions include Office 365 E1 (donation), Microsoft 365 Business Basic, </a:t>
            </a:r>
          </a:p>
          <a:p>
            <a:r>
              <a:rPr lang="en-US" sz="2450" dirty="0">
                <a:solidFill>
                  <a:srgbClr val="555555"/>
                </a:solidFill>
                <a:latin typeface="Arial"/>
                <a:cs typeface="Arial"/>
              </a:rPr>
              <a:t>or Microsoft 365 Business Premium </a:t>
            </a:r>
          </a:p>
          <a:p>
            <a:r>
              <a:rPr lang="en-US" sz="2450" dirty="0">
                <a:solidFill>
                  <a:srgbClr val="555555"/>
                </a:solidFill>
                <a:latin typeface="Arial"/>
                <a:cs typeface="Arial"/>
              </a:rPr>
              <a:t>(10-seat donation), these subscriptions will include support fees upon term renewal </a:t>
            </a:r>
          </a:p>
          <a:p>
            <a:r>
              <a:rPr lang="en-US" sz="2450" dirty="0">
                <a:solidFill>
                  <a:srgbClr val="555555"/>
                </a:solidFill>
                <a:latin typeface="Arial"/>
                <a:cs typeface="Arial"/>
              </a:rPr>
              <a:t>on or after January 4, 2023. </a:t>
            </a:r>
          </a:p>
          <a:p>
            <a:pPr marL="12700">
              <a:lnSpc>
                <a:spcPct val="100000"/>
              </a:lnSpc>
              <a:spcBef>
                <a:spcPts val="120"/>
              </a:spcBef>
            </a:pPr>
            <a:endParaRPr sz="2450" dirty="0">
              <a:latin typeface="Arial"/>
              <a:cs typeface="Arial"/>
            </a:endParaRPr>
          </a:p>
        </p:txBody>
      </p:sp>
      <p:sp>
        <p:nvSpPr>
          <p:cNvPr id="8" name="object 8"/>
          <p:cNvSpPr/>
          <p:nvPr/>
        </p:nvSpPr>
        <p:spPr>
          <a:xfrm>
            <a:off x="1357025" y="3178806"/>
            <a:ext cx="506730" cy="506730"/>
          </a:xfrm>
          <a:custGeom>
            <a:avLst/>
            <a:gdLst/>
            <a:ahLst/>
            <a:cxnLst/>
            <a:rect l="l" t="t" r="r" b="b"/>
            <a:pathLst>
              <a:path w="506730" h="506729">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C0E8"/>
          </a:solidFill>
        </p:spPr>
        <p:txBody>
          <a:bodyPr wrap="square" lIns="0" tIns="0" rIns="0" bIns="0" rtlCol="0"/>
          <a:lstStyle/>
          <a:p>
            <a:endParaRPr/>
          </a:p>
        </p:txBody>
      </p:sp>
      <p:sp>
        <p:nvSpPr>
          <p:cNvPr id="9" name="object 9"/>
          <p:cNvSpPr txBox="1"/>
          <p:nvPr/>
        </p:nvSpPr>
        <p:spPr>
          <a:xfrm>
            <a:off x="1507354" y="3210979"/>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2</a:t>
            </a:r>
            <a:endParaRPr sz="255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10" dirty="0"/>
              <a:t>5</a:t>
            </a:fld>
            <a:endParaRPr spc="10" dirty="0"/>
          </a:p>
        </p:txBody>
      </p:sp>
      <p:sp>
        <p:nvSpPr>
          <p:cNvPr id="11" name="object 11"/>
          <p:cNvSpPr txBox="1"/>
          <p:nvPr/>
        </p:nvSpPr>
        <p:spPr>
          <a:xfrm>
            <a:off x="1121716" y="10487770"/>
            <a:ext cx="372427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
        <p:nvSpPr>
          <p:cNvPr id="12" name="object 12"/>
          <p:cNvSpPr txBox="1"/>
          <p:nvPr/>
        </p:nvSpPr>
        <p:spPr>
          <a:xfrm>
            <a:off x="15883604" y="10487770"/>
            <a:ext cx="2877820"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00C0E8"/>
                </a:solidFill>
                <a:latin typeface="Arial"/>
                <a:cs typeface="Arial"/>
              </a:rPr>
              <a:t>Option</a:t>
            </a:r>
            <a:r>
              <a:rPr sz="1350" spc="114" dirty="0">
                <a:solidFill>
                  <a:srgbClr val="00C0E8"/>
                </a:solidFill>
                <a:latin typeface="Arial"/>
                <a:cs typeface="Arial"/>
              </a:rPr>
              <a:t> </a:t>
            </a:r>
            <a:r>
              <a:rPr sz="1350" dirty="0">
                <a:solidFill>
                  <a:srgbClr val="00C0E8"/>
                </a:solidFill>
                <a:latin typeface="Arial"/>
                <a:cs typeface="Arial"/>
              </a:rPr>
              <a:t>1:</a:t>
            </a:r>
            <a:r>
              <a:rPr sz="1350" spc="85" dirty="0">
                <a:solidFill>
                  <a:srgbClr val="00C0E8"/>
                </a:solidFill>
                <a:latin typeface="Arial"/>
                <a:cs typeface="Arial"/>
              </a:rPr>
              <a:t> </a:t>
            </a:r>
            <a:r>
              <a:rPr sz="1350" dirty="0">
                <a:solidFill>
                  <a:srgbClr val="00C0E8"/>
                </a:solidFill>
                <a:latin typeface="Arial"/>
                <a:cs typeface="Arial"/>
              </a:rPr>
              <a:t>TechSoup</a:t>
            </a:r>
            <a:r>
              <a:rPr sz="1350" spc="114" dirty="0">
                <a:solidFill>
                  <a:srgbClr val="00C0E8"/>
                </a:solidFill>
                <a:latin typeface="Arial"/>
                <a:cs typeface="Arial"/>
              </a:rPr>
              <a:t> </a:t>
            </a:r>
            <a:r>
              <a:rPr sz="1350" dirty="0">
                <a:solidFill>
                  <a:srgbClr val="00C0E8"/>
                </a:solidFill>
                <a:latin typeface="Arial"/>
                <a:cs typeface="Arial"/>
              </a:rPr>
              <a:t>Cloud</a:t>
            </a:r>
            <a:r>
              <a:rPr sz="1350" spc="114" dirty="0">
                <a:solidFill>
                  <a:srgbClr val="00C0E8"/>
                </a:solidFill>
                <a:latin typeface="Arial"/>
                <a:cs typeface="Arial"/>
              </a:rPr>
              <a:t> </a:t>
            </a:r>
            <a:r>
              <a:rPr sz="1350" spc="-10" dirty="0">
                <a:solidFill>
                  <a:srgbClr val="00C0E8"/>
                </a:solidFill>
                <a:latin typeface="Arial"/>
                <a:cs typeface="Arial"/>
              </a:rPr>
              <a:t>Manager</a:t>
            </a:r>
            <a:endParaRPr sz="135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490373" y="1357027"/>
            <a:ext cx="13253719" cy="7245350"/>
            <a:chOff x="5490373" y="1357027"/>
            <a:chExt cx="13253719" cy="7245350"/>
          </a:xfrm>
        </p:grpSpPr>
        <p:pic>
          <p:nvPicPr>
            <p:cNvPr id="3" name="object 3"/>
            <p:cNvPicPr/>
            <p:nvPr/>
          </p:nvPicPr>
          <p:blipFill>
            <a:blip r:embed="rId2" cstate="print"/>
            <a:stretch>
              <a:fillRect/>
            </a:stretch>
          </p:blipFill>
          <p:spPr>
            <a:xfrm>
              <a:off x="7444966" y="1357027"/>
              <a:ext cx="11298525" cy="7245029"/>
            </a:xfrm>
            <a:prstGeom prst="rect">
              <a:avLst/>
            </a:prstGeom>
          </p:spPr>
        </p:pic>
        <p:sp>
          <p:nvSpPr>
            <p:cNvPr id="4" name="object 4"/>
            <p:cNvSpPr/>
            <p:nvPr/>
          </p:nvSpPr>
          <p:spPr>
            <a:xfrm>
              <a:off x="8114936" y="3713771"/>
              <a:ext cx="2312035" cy="293370"/>
            </a:xfrm>
            <a:custGeom>
              <a:avLst/>
              <a:gdLst/>
              <a:ahLst/>
              <a:cxnLst/>
              <a:rect l="l" t="t" r="r" b="b"/>
              <a:pathLst>
                <a:path w="2312034" h="293370">
                  <a:moveTo>
                    <a:pt x="0" y="293184"/>
                  </a:moveTo>
                  <a:lnTo>
                    <a:pt x="2311447" y="293184"/>
                  </a:lnTo>
                  <a:lnTo>
                    <a:pt x="2311447" y="0"/>
                  </a:lnTo>
                  <a:lnTo>
                    <a:pt x="0" y="0"/>
                  </a:lnTo>
                  <a:lnTo>
                    <a:pt x="0" y="293184"/>
                  </a:lnTo>
                  <a:close/>
                </a:path>
              </a:pathLst>
            </a:custGeom>
            <a:ln w="20941">
              <a:solidFill>
                <a:srgbClr val="00C0E8"/>
              </a:solidFill>
            </a:ln>
          </p:spPr>
          <p:txBody>
            <a:bodyPr wrap="square" lIns="0" tIns="0" rIns="0" bIns="0" rtlCol="0"/>
            <a:lstStyle/>
            <a:p>
              <a:endParaRPr/>
            </a:p>
          </p:txBody>
        </p:sp>
        <p:sp>
          <p:nvSpPr>
            <p:cNvPr id="5" name="object 5"/>
            <p:cNvSpPr/>
            <p:nvPr/>
          </p:nvSpPr>
          <p:spPr>
            <a:xfrm>
              <a:off x="5490373" y="3860362"/>
              <a:ext cx="2621915" cy="0"/>
            </a:xfrm>
            <a:custGeom>
              <a:avLst/>
              <a:gdLst/>
              <a:ahLst/>
              <a:cxnLst/>
              <a:rect l="l" t="t" r="r" b="b"/>
              <a:pathLst>
                <a:path w="2621915">
                  <a:moveTo>
                    <a:pt x="2621511" y="0"/>
                  </a:moveTo>
                  <a:lnTo>
                    <a:pt x="0" y="0"/>
                  </a:lnTo>
                </a:path>
              </a:pathLst>
            </a:custGeom>
            <a:ln w="20941">
              <a:solidFill>
                <a:srgbClr val="00C0E8"/>
              </a:solidFill>
            </a:ln>
          </p:spPr>
          <p:txBody>
            <a:bodyPr wrap="square" lIns="0" tIns="0" rIns="0" bIns="0" rtlCol="0"/>
            <a:lstStyle/>
            <a:p>
              <a:endParaRPr/>
            </a:p>
          </p:txBody>
        </p:sp>
      </p:grpSp>
      <p:sp>
        <p:nvSpPr>
          <p:cNvPr id="6" name="object 6"/>
          <p:cNvSpPr txBox="1"/>
          <p:nvPr/>
        </p:nvSpPr>
        <p:spPr>
          <a:xfrm>
            <a:off x="2218103" y="3627002"/>
            <a:ext cx="322008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555555"/>
                </a:solidFill>
                <a:latin typeface="Arial"/>
                <a:cs typeface="Arial"/>
              </a:rPr>
              <a:t>Select</a:t>
            </a:r>
            <a:r>
              <a:rPr sz="2450" spc="5" dirty="0">
                <a:solidFill>
                  <a:srgbClr val="555555"/>
                </a:solidFill>
                <a:latin typeface="Arial"/>
                <a:cs typeface="Arial"/>
              </a:rPr>
              <a:t> </a:t>
            </a:r>
            <a:r>
              <a:rPr sz="2450" dirty="0">
                <a:solidFill>
                  <a:srgbClr val="555555"/>
                </a:solidFill>
                <a:latin typeface="Arial"/>
                <a:cs typeface="Arial"/>
              </a:rPr>
              <a:t>a</a:t>
            </a:r>
            <a:r>
              <a:rPr sz="2450" spc="5" dirty="0">
                <a:solidFill>
                  <a:srgbClr val="555555"/>
                </a:solidFill>
                <a:latin typeface="Arial"/>
                <a:cs typeface="Arial"/>
              </a:rPr>
              <a:t> </a:t>
            </a:r>
            <a:r>
              <a:rPr sz="2450" b="1" spc="-10" dirty="0">
                <a:solidFill>
                  <a:srgbClr val="00C0E8"/>
                </a:solidFill>
                <a:latin typeface="Arial"/>
                <a:cs typeface="Arial"/>
              </a:rPr>
              <a:t>subscription</a:t>
            </a:r>
            <a:r>
              <a:rPr sz="2450" spc="-10" dirty="0">
                <a:solidFill>
                  <a:srgbClr val="555555"/>
                </a:solidFill>
                <a:latin typeface="Arial"/>
                <a:cs typeface="Arial"/>
              </a:rPr>
              <a:t>.</a:t>
            </a:r>
            <a:endParaRPr sz="2450">
              <a:latin typeface="Arial"/>
              <a:cs typeface="Arial"/>
            </a:endParaRPr>
          </a:p>
        </p:txBody>
      </p:sp>
      <p:sp>
        <p:nvSpPr>
          <p:cNvPr id="7" name="object 7"/>
          <p:cNvSpPr/>
          <p:nvPr/>
        </p:nvSpPr>
        <p:spPr>
          <a:xfrm>
            <a:off x="1357025" y="3586123"/>
            <a:ext cx="506730" cy="506730"/>
          </a:xfrm>
          <a:custGeom>
            <a:avLst/>
            <a:gdLst/>
            <a:ahLst/>
            <a:cxnLst/>
            <a:rect l="l" t="t" r="r" b="b"/>
            <a:pathLst>
              <a:path w="506730" h="506729">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C0E8"/>
          </a:solidFill>
        </p:spPr>
        <p:txBody>
          <a:bodyPr wrap="square" lIns="0" tIns="0" rIns="0" bIns="0" rtlCol="0"/>
          <a:lstStyle/>
          <a:p>
            <a:endParaRPr/>
          </a:p>
        </p:txBody>
      </p:sp>
      <p:sp>
        <p:nvSpPr>
          <p:cNvPr id="8" name="object 8"/>
          <p:cNvSpPr txBox="1"/>
          <p:nvPr/>
        </p:nvSpPr>
        <p:spPr>
          <a:xfrm>
            <a:off x="1507354" y="3618300"/>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3</a:t>
            </a:r>
            <a:endParaRPr sz="2550">
              <a:latin typeface="Arial"/>
              <a:cs typeface="Arial"/>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10" dirty="0"/>
              <a:t>6</a:t>
            </a:fld>
            <a:endParaRPr spc="10" dirty="0"/>
          </a:p>
        </p:txBody>
      </p:sp>
      <p:sp>
        <p:nvSpPr>
          <p:cNvPr id="10" name="object 10"/>
          <p:cNvSpPr txBox="1"/>
          <p:nvPr/>
        </p:nvSpPr>
        <p:spPr>
          <a:xfrm>
            <a:off x="1121716" y="10487770"/>
            <a:ext cx="372427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
        <p:nvSpPr>
          <p:cNvPr id="11" name="object 11"/>
          <p:cNvSpPr txBox="1"/>
          <p:nvPr/>
        </p:nvSpPr>
        <p:spPr>
          <a:xfrm>
            <a:off x="15883604" y="10487770"/>
            <a:ext cx="2877820"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00C0E8"/>
                </a:solidFill>
                <a:latin typeface="Arial"/>
                <a:cs typeface="Arial"/>
              </a:rPr>
              <a:t>Option</a:t>
            </a:r>
            <a:r>
              <a:rPr sz="1350" spc="114" dirty="0">
                <a:solidFill>
                  <a:srgbClr val="00C0E8"/>
                </a:solidFill>
                <a:latin typeface="Arial"/>
                <a:cs typeface="Arial"/>
              </a:rPr>
              <a:t> </a:t>
            </a:r>
            <a:r>
              <a:rPr sz="1350" dirty="0">
                <a:solidFill>
                  <a:srgbClr val="00C0E8"/>
                </a:solidFill>
                <a:latin typeface="Arial"/>
                <a:cs typeface="Arial"/>
              </a:rPr>
              <a:t>1:</a:t>
            </a:r>
            <a:r>
              <a:rPr sz="1350" spc="85" dirty="0">
                <a:solidFill>
                  <a:srgbClr val="00C0E8"/>
                </a:solidFill>
                <a:latin typeface="Arial"/>
                <a:cs typeface="Arial"/>
              </a:rPr>
              <a:t> </a:t>
            </a:r>
            <a:r>
              <a:rPr sz="1350" dirty="0">
                <a:solidFill>
                  <a:srgbClr val="00C0E8"/>
                </a:solidFill>
                <a:latin typeface="Arial"/>
                <a:cs typeface="Arial"/>
              </a:rPr>
              <a:t>TechSoup</a:t>
            </a:r>
            <a:r>
              <a:rPr sz="1350" spc="114" dirty="0">
                <a:solidFill>
                  <a:srgbClr val="00C0E8"/>
                </a:solidFill>
                <a:latin typeface="Arial"/>
                <a:cs typeface="Arial"/>
              </a:rPr>
              <a:t> </a:t>
            </a:r>
            <a:r>
              <a:rPr sz="1350" dirty="0">
                <a:solidFill>
                  <a:srgbClr val="00C0E8"/>
                </a:solidFill>
                <a:latin typeface="Arial"/>
                <a:cs typeface="Arial"/>
              </a:rPr>
              <a:t>Cloud</a:t>
            </a:r>
            <a:r>
              <a:rPr sz="1350" spc="114" dirty="0">
                <a:solidFill>
                  <a:srgbClr val="00C0E8"/>
                </a:solidFill>
                <a:latin typeface="Arial"/>
                <a:cs typeface="Arial"/>
              </a:rPr>
              <a:t> </a:t>
            </a:r>
            <a:r>
              <a:rPr sz="1350" spc="-10" dirty="0">
                <a:solidFill>
                  <a:srgbClr val="00C0E8"/>
                </a:solidFill>
                <a:latin typeface="Arial"/>
                <a:cs typeface="Arial"/>
              </a:rPr>
              <a:t>Manager</a:t>
            </a:r>
            <a:endParaRPr sz="135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622518" y="1357037"/>
            <a:ext cx="14124940" cy="6534150"/>
            <a:chOff x="4622518" y="1357037"/>
            <a:chExt cx="14124940" cy="6534150"/>
          </a:xfrm>
        </p:grpSpPr>
        <p:pic>
          <p:nvPicPr>
            <p:cNvPr id="3" name="object 3"/>
            <p:cNvPicPr/>
            <p:nvPr/>
          </p:nvPicPr>
          <p:blipFill>
            <a:blip r:embed="rId2" cstate="print"/>
            <a:stretch>
              <a:fillRect/>
            </a:stretch>
          </p:blipFill>
          <p:spPr>
            <a:xfrm>
              <a:off x="7448600" y="1357037"/>
              <a:ext cx="11298524" cy="6533834"/>
            </a:xfrm>
            <a:prstGeom prst="rect">
              <a:avLst/>
            </a:prstGeom>
          </p:spPr>
        </p:pic>
        <p:sp>
          <p:nvSpPr>
            <p:cNvPr id="4" name="object 4"/>
            <p:cNvSpPr/>
            <p:nvPr/>
          </p:nvSpPr>
          <p:spPr>
            <a:xfrm>
              <a:off x="8747838" y="4016170"/>
              <a:ext cx="5244465" cy="1402080"/>
            </a:xfrm>
            <a:custGeom>
              <a:avLst/>
              <a:gdLst/>
              <a:ahLst/>
              <a:cxnLst/>
              <a:rect l="l" t="t" r="r" b="b"/>
              <a:pathLst>
                <a:path w="5244465" h="1402079">
                  <a:moveTo>
                    <a:pt x="481744" y="874821"/>
                  </a:moveTo>
                  <a:lnTo>
                    <a:pt x="1189031" y="874821"/>
                  </a:lnTo>
                  <a:lnTo>
                    <a:pt x="1189031" y="654932"/>
                  </a:lnTo>
                  <a:lnTo>
                    <a:pt x="481744" y="654932"/>
                  </a:lnTo>
                  <a:lnTo>
                    <a:pt x="481744" y="874821"/>
                  </a:lnTo>
                  <a:close/>
                </a:path>
                <a:path w="5244465" h="1402079">
                  <a:moveTo>
                    <a:pt x="2118982" y="0"/>
                  </a:moveTo>
                  <a:lnTo>
                    <a:pt x="5244321" y="0"/>
                  </a:lnTo>
                  <a:lnTo>
                    <a:pt x="5244321" y="219888"/>
                  </a:lnTo>
                  <a:lnTo>
                    <a:pt x="2118982" y="219888"/>
                  </a:lnTo>
                  <a:lnTo>
                    <a:pt x="2118982" y="0"/>
                  </a:lnTo>
                  <a:close/>
                </a:path>
                <a:path w="5244465" h="1402079">
                  <a:moveTo>
                    <a:pt x="0" y="1401904"/>
                  </a:moveTo>
                  <a:lnTo>
                    <a:pt x="707287" y="1401904"/>
                  </a:lnTo>
                  <a:lnTo>
                    <a:pt x="707287" y="1182016"/>
                  </a:lnTo>
                  <a:lnTo>
                    <a:pt x="0" y="1182016"/>
                  </a:lnTo>
                  <a:lnTo>
                    <a:pt x="0" y="1401904"/>
                  </a:lnTo>
                  <a:close/>
                </a:path>
              </a:pathLst>
            </a:custGeom>
            <a:ln w="20941">
              <a:solidFill>
                <a:srgbClr val="00C0E8"/>
              </a:solidFill>
            </a:ln>
          </p:spPr>
          <p:txBody>
            <a:bodyPr wrap="square" lIns="0" tIns="0" rIns="0" bIns="0" rtlCol="0"/>
            <a:lstStyle/>
            <a:p>
              <a:endParaRPr/>
            </a:p>
          </p:txBody>
        </p:sp>
        <p:sp>
          <p:nvSpPr>
            <p:cNvPr id="5" name="object 5"/>
            <p:cNvSpPr/>
            <p:nvPr/>
          </p:nvSpPr>
          <p:spPr>
            <a:xfrm>
              <a:off x="4966334" y="4234734"/>
              <a:ext cx="4253230" cy="535940"/>
            </a:xfrm>
            <a:custGeom>
              <a:avLst/>
              <a:gdLst/>
              <a:ahLst/>
              <a:cxnLst/>
              <a:rect l="l" t="t" r="r" b="b"/>
              <a:pathLst>
                <a:path w="4253230" h="535939">
                  <a:moveTo>
                    <a:pt x="4252781" y="535837"/>
                  </a:moveTo>
                  <a:lnTo>
                    <a:pt x="2033414" y="535837"/>
                  </a:lnTo>
                  <a:lnTo>
                    <a:pt x="2033414" y="0"/>
                  </a:lnTo>
                  <a:lnTo>
                    <a:pt x="0" y="0"/>
                  </a:lnTo>
                </a:path>
              </a:pathLst>
            </a:custGeom>
            <a:ln w="20941">
              <a:solidFill>
                <a:srgbClr val="00C0E8"/>
              </a:solidFill>
            </a:ln>
          </p:spPr>
          <p:txBody>
            <a:bodyPr wrap="square" lIns="0" tIns="0" rIns="0" bIns="0" rtlCol="0"/>
            <a:lstStyle/>
            <a:p>
              <a:endParaRPr/>
            </a:p>
          </p:txBody>
        </p:sp>
        <p:sp>
          <p:nvSpPr>
            <p:cNvPr id="6" name="object 6"/>
            <p:cNvSpPr/>
            <p:nvPr/>
          </p:nvSpPr>
          <p:spPr>
            <a:xfrm>
              <a:off x="4632996" y="4623978"/>
              <a:ext cx="4104640" cy="673735"/>
            </a:xfrm>
            <a:custGeom>
              <a:avLst/>
              <a:gdLst/>
              <a:ahLst/>
              <a:cxnLst/>
              <a:rect l="l" t="t" r="r" b="b"/>
              <a:pathLst>
                <a:path w="4104640" h="673735">
                  <a:moveTo>
                    <a:pt x="4104377" y="673686"/>
                  </a:moveTo>
                  <a:lnTo>
                    <a:pt x="2107621" y="673686"/>
                  </a:lnTo>
                  <a:lnTo>
                    <a:pt x="2107621" y="0"/>
                  </a:lnTo>
                  <a:lnTo>
                    <a:pt x="0" y="0"/>
                  </a:lnTo>
                </a:path>
              </a:pathLst>
            </a:custGeom>
            <a:ln w="20941">
              <a:solidFill>
                <a:srgbClr val="00C0E8"/>
              </a:solidFill>
            </a:ln>
          </p:spPr>
          <p:txBody>
            <a:bodyPr wrap="square" lIns="0" tIns="0" rIns="0" bIns="0" rtlCol="0"/>
            <a:lstStyle/>
            <a:p>
              <a:endParaRPr/>
            </a:p>
          </p:txBody>
        </p:sp>
      </p:grpSp>
      <p:sp>
        <p:nvSpPr>
          <p:cNvPr id="7" name="object 7"/>
          <p:cNvSpPr txBox="1"/>
          <p:nvPr/>
        </p:nvSpPr>
        <p:spPr>
          <a:xfrm>
            <a:off x="2218103" y="3179084"/>
            <a:ext cx="3651250" cy="821690"/>
          </a:xfrm>
          <a:prstGeom prst="rect">
            <a:avLst/>
          </a:prstGeom>
        </p:spPr>
        <p:txBody>
          <a:bodyPr vert="horz" wrap="square" lIns="0" tIns="12065" rIns="0" bIns="0" rtlCol="0">
            <a:spAutoFit/>
          </a:bodyPr>
          <a:lstStyle/>
          <a:p>
            <a:pPr marL="12700" marR="5080">
              <a:lnSpc>
                <a:spcPct val="106600"/>
              </a:lnSpc>
              <a:spcBef>
                <a:spcPts val="95"/>
              </a:spcBef>
            </a:pPr>
            <a:r>
              <a:rPr sz="2450" dirty="0">
                <a:solidFill>
                  <a:srgbClr val="555555"/>
                </a:solidFill>
                <a:latin typeface="Arial"/>
                <a:cs typeface="Arial"/>
              </a:rPr>
              <a:t>View</a:t>
            </a:r>
            <a:r>
              <a:rPr sz="2450" spc="-25" dirty="0">
                <a:solidFill>
                  <a:srgbClr val="555555"/>
                </a:solidFill>
                <a:latin typeface="Arial"/>
                <a:cs typeface="Arial"/>
              </a:rPr>
              <a:t> </a:t>
            </a:r>
            <a:r>
              <a:rPr sz="2450" dirty="0">
                <a:solidFill>
                  <a:srgbClr val="555555"/>
                </a:solidFill>
                <a:latin typeface="Arial"/>
                <a:cs typeface="Arial"/>
              </a:rPr>
              <a:t>subscription</a:t>
            </a:r>
            <a:r>
              <a:rPr sz="2450" spc="-20" dirty="0">
                <a:solidFill>
                  <a:srgbClr val="555555"/>
                </a:solidFill>
                <a:latin typeface="Arial"/>
                <a:cs typeface="Arial"/>
              </a:rPr>
              <a:t> </a:t>
            </a:r>
            <a:r>
              <a:rPr sz="2450" spc="-10" dirty="0">
                <a:solidFill>
                  <a:srgbClr val="555555"/>
                </a:solidFill>
                <a:latin typeface="Arial"/>
                <a:cs typeface="Arial"/>
              </a:rPr>
              <a:t>renewal </a:t>
            </a:r>
            <a:r>
              <a:rPr sz="2450" dirty="0">
                <a:solidFill>
                  <a:srgbClr val="555555"/>
                </a:solidFill>
                <a:latin typeface="Arial"/>
                <a:cs typeface="Arial"/>
              </a:rPr>
              <a:t>information</a:t>
            </a:r>
            <a:r>
              <a:rPr sz="2450" spc="-20" dirty="0">
                <a:solidFill>
                  <a:srgbClr val="555555"/>
                </a:solidFill>
                <a:latin typeface="Arial"/>
                <a:cs typeface="Arial"/>
              </a:rPr>
              <a:t> </a:t>
            </a:r>
            <a:r>
              <a:rPr sz="2450" dirty="0">
                <a:solidFill>
                  <a:srgbClr val="555555"/>
                </a:solidFill>
                <a:latin typeface="Arial"/>
                <a:cs typeface="Arial"/>
              </a:rPr>
              <a:t>such</a:t>
            </a:r>
            <a:r>
              <a:rPr sz="2450" spc="-20" dirty="0">
                <a:solidFill>
                  <a:srgbClr val="555555"/>
                </a:solidFill>
                <a:latin typeface="Arial"/>
                <a:cs typeface="Arial"/>
              </a:rPr>
              <a:t> </a:t>
            </a:r>
            <a:r>
              <a:rPr sz="2450" spc="-25" dirty="0">
                <a:solidFill>
                  <a:srgbClr val="555555"/>
                </a:solidFill>
                <a:latin typeface="Arial"/>
                <a:cs typeface="Arial"/>
              </a:rPr>
              <a:t>as</a:t>
            </a:r>
            <a:endParaRPr sz="2450">
              <a:latin typeface="Arial"/>
              <a:cs typeface="Arial"/>
            </a:endParaRPr>
          </a:p>
        </p:txBody>
      </p:sp>
      <p:sp>
        <p:nvSpPr>
          <p:cNvPr id="8" name="object 8"/>
          <p:cNvSpPr txBox="1"/>
          <p:nvPr/>
        </p:nvSpPr>
        <p:spPr>
          <a:xfrm>
            <a:off x="2218103" y="3975081"/>
            <a:ext cx="3779520" cy="2413000"/>
          </a:xfrm>
          <a:prstGeom prst="rect">
            <a:avLst/>
          </a:prstGeom>
        </p:spPr>
        <p:txBody>
          <a:bodyPr vert="horz" wrap="square" lIns="0" tIns="12065" rIns="0" bIns="0" rtlCol="0">
            <a:spAutoFit/>
          </a:bodyPr>
          <a:lstStyle/>
          <a:p>
            <a:pPr marL="12700" marR="1087755">
              <a:lnSpc>
                <a:spcPct val="106500"/>
              </a:lnSpc>
              <a:spcBef>
                <a:spcPts val="95"/>
              </a:spcBef>
            </a:pPr>
            <a:r>
              <a:rPr sz="2450" b="1" dirty="0">
                <a:solidFill>
                  <a:srgbClr val="00C0E8"/>
                </a:solidFill>
                <a:latin typeface="Arial"/>
                <a:cs typeface="Arial"/>
              </a:rPr>
              <a:t>Next</a:t>
            </a:r>
            <a:r>
              <a:rPr sz="2450" b="1" spc="-5" dirty="0">
                <a:solidFill>
                  <a:srgbClr val="00C0E8"/>
                </a:solidFill>
                <a:latin typeface="Arial"/>
                <a:cs typeface="Arial"/>
              </a:rPr>
              <a:t> </a:t>
            </a:r>
            <a:r>
              <a:rPr sz="2450" b="1" dirty="0">
                <a:solidFill>
                  <a:srgbClr val="00C0E8"/>
                </a:solidFill>
                <a:latin typeface="Arial"/>
                <a:cs typeface="Arial"/>
              </a:rPr>
              <a:t>Invoice </a:t>
            </a:r>
            <a:r>
              <a:rPr sz="2450" b="1" spc="-10" dirty="0">
                <a:solidFill>
                  <a:srgbClr val="00C0E8"/>
                </a:solidFill>
                <a:latin typeface="Arial"/>
                <a:cs typeface="Arial"/>
              </a:rPr>
              <a:t>date</a:t>
            </a:r>
            <a:r>
              <a:rPr sz="2450" spc="-10" dirty="0">
                <a:solidFill>
                  <a:srgbClr val="555555"/>
                </a:solidFill>
                <a:latin typeface="Arial"/>
                <a:cs typeface="Arial"/>
              </a:rPr>
              <a:t>, </a:t>
            </a:r>
            <a:r>
              <a:rPr sz="2450" b="1" dirty="0">
                <a:solidFill>
                  <a:srgbClr val="00C0E8"/>
                </a:solidFill>
                <a:latin typeface="Arial"/>
                <a:cs typeface="Arial"/>
              </a:rPr>
              <a:t>Activation</a:t>
            </a:r>
            <a:r>
              <a:rPr sz="2450" b="1" spc="-40" dirty="0">
                <a:solidFill>
                  <a:srgbClr val="00C0E8"/>
                </a:solidFill>
                <a:latin typeface="Arial"/>
                <a:cs typeface="Arial"/>
              </a:rPr>
              <a:t> </a:t>
            </a:r>
            <a:r>
              <a:rPr sz="2450" b="1" spc="-10" dirty="0">
                <a:solidFill>
                  <a:srgbClr val="00C0E8"/>
                </a:solidFill>
                <a:latin typeface="Arial"/>
                <a:cs typeface="Arial"/>
              </a:rPr>
              <a:t>date</a:t>
            </a:r>
            <a:r>
              <a:rPr sz="2450" spc="-10" dirty="0">
                <a:solidFill>
                  <a:srgbClr val="555555"/>
                </a:solidFill>
                <a:latin typeface="Arial"/>
                <a:cs typeface="Arial"/>
              </a:rPr>
              <a:t>,</a:t>
            </a:r>
            <a:endParaRPr sz="2450">
              <a:latin typeface="Arial"/>
              <a:cs typeface="Arial"/>
            </a:endParaRPr>
          </a:p>
          <a:p>
            <a:pPr marL="12700">
              <a:lnSpc>
                <a:spcPct val="100000"/>
              </a:lnSpc>
              <a:spcBef>
                <a:spcPts val="195"/>
              </a:spcBef>
            </a:pPr>
            <a:r>
              <a:rPr sz="2450" dirty="0">
                <a:solidFill>
                  <a:srgbClr val="555555"/>
                </a:solidFill>
                <a:latin typeface="Arial"/>
                <a:cs typeface="Arial"/>
              </a:rPr>
              <a:t>and </a:t>
            </a:r>
            <a:r>
              <a:rPr sz="2450" b="1" dirty="0">
                <a:solidFill>
                  <a:srgbClr val="00C0E8"/>
                </a:solidFill>
                <a:latin typeface="Arial"/>
                <a:cs typeface="Arial"/>
              </a:rPr>
              <a:t>Price</a:t>
            </a:r>
            <a:r>
              <a:rPr sz="2450" b="1" spc="5" dirty="0">
                <a:solidFill>
                  <a:srgbClr val="00C0E8"/>
                </a:solidFill>
                <a:latin typeface="Arial"/>
                <a:cs typeface="Arial"/>
              </a:rPr>
              <a:t> </a:t>
            </a:r>
            <a:r>
              <a:rPr sz="2450" b="1" dirty="0">
                <a:solidFill>
                  <a:srgbClr val="00C0E8"/>
                </a:solidFill>
                <a:latin typeface="Arial"/>
                <a:cs typeface="Arial"/>
              </a:rPr>
              <a:t>Protection </a:t>
            </a:r>
            <a:r>
              <a:rPr sz="2450" b="1" spc="-20" dirty="0">
                <a:solidFill>
                  <a:srgbClr val="00C0E8"/>
                </a:solidFill>
                <a:latin typeface="Arial"/>
                <a:cs typeface="Arial"/>
              </a:rPr>
              <a:t>date</a:t>
            </a:r>
            <a:endParaRPr sz="2450">
              <a:latin typeface="Arial"/>
              <a:cs typeface="Arial"/>
            </a:endParaRPr>
          </a:p>
          <a:p>
            <a:pPr marL="12700" marR="406400">
              <a:lnSpc>
                <a:spcPct val="106600"/>
              </a:lnSpc>
            </a:pPr>
            <a:r>
              <a:rPr sz="2450" dirty="0">
                <a:solidFill>
                  <a:srgbClr val="555555"/>
                </a:solidFill>
                <a:latin typeface="Arial"/>
                <a:cs typeface="Arial"/>
              </a:rPr>
              <a:t>—</a:t>
            </a:r>
            <a:r>
              <a:rPr sz="2450" spc="5" dirty="0">
                <a:solidFill>
                  <a:srgbClr val="555555"/>
                </a:solidFill>
                <a:latin typeface="Arial"/>
                <a:cs typeface="Arial"/>
              </a:rPr>
              <a:t> </a:t>
            </a:r>
            <a:r>
              <a:rPr sz="2450" dirty="0">
                <a:solidFill>
                  <a:srgbClr val="555555"/>
                </a:solidFill>
                <a:latin typeface="Arial"/>
                <a:cs typeface="Arial"/>
              </a:rPr>
              <a:t>your</a:t>
            </a:r>
            <a:r>
              <a:rPr sz="2450" spc="5" dirty="0">
                <a:solidFill>
                  <a:srgbClr val="555555"/>
                </a:solidFill>
                <a:latin typeface="Arial"/>
                <a:cs typeface="Arial"/>
              </a:rPr>
              <a:t> </a:t>
            </a:r>
            <a:r>
              <a:rPr sz="2450" dirty="0">
                <a:solidFill>
                  <a:srgbClr val="555555"/>
                </a:solidFill>
                <a:latin typeface="Arial"/>
                <a:cs typeface="Arial"/>
              </a:rPr>
              <a:t>rate is</a:t>
            </a:r>
            <a:r>
              <a:rPr sz="2450" spc="5" dirty="0">
                <a:solidFill>
                  <a:srgbClr val="555555"/>
                </a:solidFill>
                <a:latin typeface="Arial"/>
                <a:cs typeface="Arial"/>
              </a:rPr>
              <a:t> </a:t>
            </a:r>
            <a:r>
              <a:rPr sz="2450" spc="-10" dirty="0">
                <a:solidFill>
                  <a:srgbClr val="555555"/>
                </a:solidFill>
                <a:latin typeface="Arial"/>
                <a:cs typeface="Arial"/>
              </a:rPr>
              <a:t>normally </a:t>
            </a:r>
            <a:r>
              <a:rPr sz="2450" dirty="0">
                <a:solidFill>
                  <a:srgbClr val="555555"/>
                </a:solidFill>
                <a:latin typeface="Arial"/>
                <a:cs typeface="Arial"/>
              </a:rPr>
              <a:t>guaranteed</a:t>
            </a:r>
            <a:r>
              <a:rPr sz="2450" spc="-15" dirty="0">
                <a:solidFill>
                  <a:srgbClr val="555555"/>
                </a:solidFill>
                <a:latin typeface="Arial"/>
                <a:cs typeface="Arial"/>
              </a:rPr>
              <a:t> </a:t>
            </a:r>
            <a:r>
              <a:rPr sz="2450" dirty="0">
                <a:solidFill>
                  <a:srgbClr val="555555"/>
                </a:solidFill>
                <a:latin typeface="Arial"/>
                <a:cs typeface="Arial"/>
              </a:rPr>
              <a:t>for</a:t>
            </a:r>
            <a:r>
              <a:rPr sz="2450" spc="-15" dirty="0">
                <a:solidFill>
                  <a:srgbClr val="555555"/>
                </a:solidFill>
                <a:latin typeface="Arial"/>
                <a:cs typeface="Arial"/>
              </a:rPr>
              <a:t> </a:t>
            </a:r>
            <a:r>
              <a:rPr sz="2450" dirty="0">
                <a:solidFill>
                  <a:srgbClr val="555555"/>
                </a:solidFill>
                <a:latin typeface="Arial"/>
                <a:cs typeface="Arial"/>
              </a:rPr>
              <a:t>one</a:t>
            </a:r>
            <a:r>
              <a:rPr sz="2450" spc="-10" dirty="0">
                <a:solidFill>
                  <a:srgbClr val="555555"/>
                </a:solidFill>
                <a:latin typeface="Arial"/>
                <a:cs typeface="Arial"/>
              </a:rPr>
              <a:t> </a:t>
            </a:r>
            <a:r>
              <a:rPr sz="2450" spc="-20" dirty="0">
                <a:solidFill>
                  <a:srgbClr val="555555"/>
                </a:solidFill>
                <a:latin typeface="Arial"/>
                <a:cs typeface="Arial"/>
              </a:rPr>
              <a:t>year </a:t>
            </a:r>
            <a:r>
              <a:rPr sz="2450" dirty="0">
                <a:solidFill>
                  <a:srgbClr val="555555"/>
                </a:solidFill>
                <a:latin typeface="Arial"/>
                <a:cs typeface="Arial"/>
              </a:rPr>
              <a:t>after</a:t>
            </a:r>
            <a:r>
              <a:rPr sz="2450" spc="-20" dirty="0">
                <a:solidFill>
                  <a:srgbClr val="555555"/>
                </a:solidFill>
                <a:latin typeface="Arial"/>
                <a:cs typeface="Arial"/>
              </a:rPr>
              <a:t> </a:t>
            </a:r>
            <a:r>
              <a:rPr sz="2450" dirty="0">
                <a:solidFill>
                  <a:srgbClr val="555555"/>
                </a:solidFill>
                <a:latin typeface="Arial"/>
                <a:cs typeface="Arial"/>
              </a:rPr>
              <a:t>the</a:t>
            </a:r>
            <a:r>
              <a:rPr sz="2450" spc="-15" dirty="0">
                <a:solidFill>
                  <a:srgbClr val="555555"/>
                </a:solidFill>
                <a:latin typeface="Arial"/>
                <a:cs typeface="Arial"/>
              </a:rPr>
              <a:t> </a:t>
            </a:r>
            <a:r>
              <a:rPr sz="2450" dirty="0">
                <a:solidFill>
                  <a:srgbClr val="555555"/>
                </a:solidFill>
                <a:latin typeface="Arial"/>
                <a:cs typeface="Arial"/>
              </a:rPr>
              <a:t>activation</a:t>
            </a:r>
            <a:r>
              <a:rPr sz="2450" spc="-15" dirty="0">
                <a:solidFill>
                  <a:srgbClr val="555555"/>
                </a:solidFill>
                <a:latin typeface="Arial"/>
                <a:cs typeface="Arial"/>
              </a:rPr>
              <a:t> </a:t>
            </a:r>
            <a:r>
              <a:rPr sz="2450" spc="-10" dirty="0">
                <a:solidFill>
                  <a:srgbClr val="555555"/>
                </a:solidFill>
                <a:latin typeface="Arial"/>
                <a:cs typeface="Arial"/>
              </a:rPr>
              <a:t>date.</a:t>
            </a:r>
            <a:endParaRPr sz="2450">
              <a:latin typeface="Arial"/>
              <a:cs typeface="Arial"/>
            </a:endParaRPr>
          </a:p>
        </p:txBody>
      </p:sp>
      <p:sp>
        <p:nvSpPr>
          <p:cNvPr id="9" name="object 9"/>
          <p:cNvSpPr/>
          <p:nvPr/>
        </p:nvSpPr>
        <p:spPr>
          <a:xfrm>
            <a:off x="1357025" y="3257384"/>
            <a:ext cx="506730" cy="506730"/>
          </a:xfrm>
          <a:custGeom>
            <a:avLst/>
            <a:gdLst/>
            <a:ahLst/>
            <a:cxnLst/>
            <a:rect l="l" t="t" r="r" b="b"/>
            <a:pathLst>
              <a:path w="506730" h="506729">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C0E8"/>
          </a:solidFill>
        </p:spPr>
        <p:txBody>
          <a:bodyPr wrap="square" lIns="0" tIns="0" rIns="0" bIns="0" rtlCol="0"/>
          <a:lstStyle/>
          <a:p>
            <a:endParaRPr/>
          </a:p>
        </p:txBody>
      </p:sp>
      <p:sp>
        <p:nvSpPr>
          <p:cNvPr id="10" name="object 10"/>
          <p:cNvSpPr txBox="1"/>
          <p:nvPr/>
        </p:nvSpPr>
        <p:spPr>
          <a:xfrm>
            <a:off x="1507354" y="3289558"/>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4</a:t>
            </a:r>
            <a:endParaRPr sz="2550">
              <a:latin typeface="Arial"/>
              <a:cs typeface="Arial"/>
            </a:endParaRPr>
          </a:p>
        </p:txBody>
      </p:sp>
      <p:sp>
        <p:nvSpPr>
          <p:cNvPr id="11" name="object 11"/>
          <p:cNvSpPr/>
          <p:nvPr/>
        </p:nvSpPr>
        <p:spPr>
          <a:xfrm>
            <a:off x="6079709" y="4246536"/>
            <a:ext cx="6350000" cy="3975735"/>
          </a:xfrm>
          <a:custGeom>
            <a:avLst/>
            <a:gdLst/>
            <a:ahLst/>
            <a:cxnLst/>
            <a:rect l="l" t="t" r="r" b="b"/>
            <a:pathLst>
              <a:path w="6350000" h="3975734">
                <a:moveTo>
                  <a:pt x="0" y="795787"/>
                </a:moveTo>
                <a:lnTo>
                  <a:pt x="403087" y="795787"/>
                </a:lnTo>
                <a:lnTo>
                  <a:pt x="403087" y="3975627"/>
                </a:lnTo>
                <a:lnTo>
                  <a:pt x="6349775" y="3975627"/>
                </a:lnTo>
                <a:lnTo>
                  <a:pt x="6349775" y="0"/>
                </a:lnTo>
              </a:path>
            </a:pathLst>
          </a:custGeom>
          <a:ln w="20941">
            <a:solidFill>
              <a:srgbClr val="00C0E8"/>
            </a:solidFill>
          </a:ln>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10" dirty="0"/>
              <a:t>7</a:t>
            </a:fld>
            <a:endParaRPr spc="10" dirty="0"/>
          </a:p>
        </p:txBody>
      </p:sp>
      <p:sp>
        <p:nvSpPr>
          <p:cNvPr id="13" name="object 13"/>
          <p:cNvSpPr txBox="1"/>
          <p:nvPr/>
        </p:nvSpPr>
        <p:spPr>
          <a:xfrm>
            <a:off x="1121716" y="10487770"/>
            <a:ext cx="372427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
        <p:nvSpPr>
          <p:cNvPr id="14" name="object 14"/>
          <p:cNvSpPr txBox="1"/>
          <p:nvPr/>
        </p:nvSpPr>
        <p:spPr>
          <a:xfrm>
            <a:off x="15883604" y="10487770"/>
            <a:ext cx="2877820"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00C0E8"/>
                </a:solidFill>
                <a:latin typeface="Arial"/>
                <a:cs typeface="Arial"/>
              </a:rPr>
              <a:t>Option</a:t>
            </a:r>
            <a:r>
              <a:rPr sz="1350" spc="114" dirty="0">
                <a:solidFill>
                  <a:srgbClr val="00C0E8"/>
                </a:solidFill>
                <a:latin typeface="Arial"/>
                <a:cs typeface="Arial"/>
              </a:rPr>
              <a:t> </a:t>
            </a:r>
            <a:r>
              <a:rPr sz="1350" dirty="0">
                <a:solidFill>
                  <a:srgbClr val="00C0E8"/>
                </a:solidFill>
                <a:latin typeface="Arial"/>
                <a:cs typeface="Arial"/>
              </a:rPr>
              <a:t>1:</a:t>
            </a:r>
            <a:r>
              <a:rPr sz="1350" spc="85" dirty="0">
                <a:solidFill>
                  <a:srgbClr val="00C0E8"/>
                </a:solidFill>
                <a:latin typeface="Arial"/>
                <a:cs typeface="Arial"/>
              </a:rPr>
              <a:t> </a:t>
            </a:r>
            <a:r>
              <a:rPr sz="1350" dirty="0">
                <a:solidFill>
                  <a:srgbClr val="00C0E8"/>
                </a:solidFill>
                <a:latin typeface="Arial"/>
                <a:cs typeface="Arial"/>
              </a:rPr>
              <a:t>TechSoup</a:t>
            </a:r>
            <a:r>
              <a:rPr sz="1350" spc="114" dirty="0">
                <a:solidFill>
                  <a:srgbClr val="00C0E8"/>
                </a:solidFill>
                <a:latin typeface="Arial"/>
                <a:cs typeface="Arial"/>
              </a:rPr>
              <a:t> </a:t>
            </a:r>
            <a:r>
              <a:rPr sz="1350" dirty="0">
                <a:solidFill>
                  <a:srgbClr val="00C0E8"/>
                </a:solidFill>
                <a:latin typeface="Arial"/>
                <a:cs typeface="Arial"/>
              </a:rPr>
              <a:t>Cloud</a:t>
            </a:r>
            <a:r>
              <a:rPr sz="1350" spc="114" dirty="0">
                <a:solidFill>
                  <a:srgbClr val="00C0E8"/>
                </a:solidFill>
                <a:latin typeface="Arial"/>
                <a:cs typeface="Arial"/>
              </a:rPr>
              <a:t> </a:t>
            </a:r>
            <a:r>
              <a:rPr sz="1350" spc="-10" dirty="0">
                <a:solidFill>
                  <a:srgbClr val="00C0E8"/>
                </a:solidFill>
                <a:latin typeface="Arial"/>
                <a:cs typeface="Arial"/>
              </a:rPr>
              <a:t>Manager</a:t>
            </a:r>
            <a:endParaRPr sz="135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3720" y="10500470"/>
            <a:ext cx="18015585" cy="196850"/>
          </a:xfrm>
          <a:prstGeom prst="rect">
            <a:avLst/>
          </a:prstGeom>
        </p:spPr>
        <p:txBody>
          <a:bodyPr vert="horz" wrap="square" lIns="0" tIns="0" rIns="0" bIns="0" rtlCol="0">
            <a:spAutoFit/>
          </a:bodyPr>
          <a:lstStyle/>
          <a:p>
            <a:pPr>
              <a:lnSpc>
                <a:spcPts val="1525"/>
              </a:lnSpc>
              <a:tabLst>
                <a:tab pos="400050" algn="l"/>
                <a:tab pos="15365094" algn="l"/>
              </a:tabLst>
            </a:pPr>
            <a:r>
              <a:rPr sz="1950" spc="-75" baseline="2136" dirty="0">
                <a:solidFill>
                  <a:srgbClr val="222222"/>
                </a:solidFill>
                <a:latin typeface="Arial"/>
                <a:cs typeface="Arial"/>
              </a:rPr>
              <a:t>8</a:t>
            </a:r>
            <a:r>
              <a:rPr sz="1950" baseline="2136" dirty="0">
                <a:solidFill>
                  <a:srgbClr val="222222"/>
                </a:solidFill>
                <a:latin typeface="Arial"/>
                <a:cs typeface="Arial"/>
              </a:rPr>
              <a:t>	</a:t>
            </a: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r>
              <a:rPr sz="1350" dirty="0">
                <a:solidFill>
                  <a:srgbClr val="B3B3B3"/>
                </a:solidFill>
                <a:latin typeface="Arial"/>
                <a:cs typeface="Arial"/>
              </a:rPr>
              <a:t>	</a:t>
            </a:r>
            <a:r>
              <a:rPr sz="1350" dirty="0">
                <a:solidFill>
                  <a:srgbClr val="003A70"/>
                </a:solidFill>
                <a:latin typeface="Arial"/>
                <a:cs typeface="Arial"/>
              </a:rPr>
              <a:t>Option</a:t>
            </a:r>
            <a:r>
              <a:rPr sz="1350" spc="155" dirty="0">
                <a:solidFill>
                  <a:srgbClr val="003A70"/>
                </a:solidFill>
                <a:latin typeface="Arial"/>
                <a:cs typeface="Arial"/>
              </a:rPr>
              <a:t> </a:t>
            </a:r>
            <a:r>
              <a:rPr sz="1350" dirty="0">
                <a:solidFill>
                  <a:srgbClr val="003A70"/>
                </a:solidFill>
                <a:latin typeface="Arial"/>
                <a:cs typeface="Arial"/>
              </a:rPr>
              <a:t>2:</a:t>
            </a:r>
            <a:r>
              <a:rPr sz="1350" spc="160" dirty="0">
                <a:solidFill>
                  <a:srgbClr val="003A70"/>
                </a:solidFill>
                <a:latin typeface="Arial"/>
                <a:cs typeface="Arial"/>
              </a:rPr>
              <a:t> </a:t>
            </a:r>
            <a:r>
              <a:rPr sz="1350" dirty="0">
                <a:solidFill>
                  <a:srgbClr val="003A70"/>
                </a:solidFill>
                <a:latin typeface="Arial"/>
                <a:cs typeface="Arial"/>
              </a:rPr>
              <a:t>Microsoft</a:t>
            </a:r>
            <a:r>
              <a:rPr sz="1350" spc="60" dirty="0">
                <a:solidFill>
                  <a:srgbClr val="003A70"/>
                </a:solidFill>
                <a:latin typeface="Arial"/>
                <a:cs typeface="Arial"/>
              </a:rPr>
              <a:t> </a:t>
            </a:r>
            <a:r>
              <a:rPr sz="1350" dirty="0">
                <a:solidFill>
                  <a:srgbClr val="003A70"/>
                </a:solidFill>
                <a:latin typeface="Arial"/>
                <a:cs typeface="Arial"/>
              </a:rPr>
              <a:t>Admin</a:t>
            </a:r>
            <a:r>
              <a:rPr sz="1350" spc="155" dirty="0">
                <a:solidFill>
                  <a:srgbClr val="003A70"/>
                </a:solidFill>
                <a:latin typeface="Arial"/>
                <a:cs typeface="Arial"/>
              </a:rPr>
              <a:t> </a:t>
            </a:r>
            <a:r>
              <a:rPr sz="1350" spc="-10" dirty="0">
                <a:solidFill>
                  <a:srgbClr val="003A70"/>
                </a:solidFill>
                <a:latin typeface="Arial"/>
                <a:cs typeface="Arial"/>
              </a:rPr>
              <a:t>Center</a:t>
            </a:r>
            <a:endParaRPr sz="1350">
              <a:latin typeface="Arial"/>
              <a:cs typeface="Arial"/>
            </a:endParaRPr>
          </a:p>
        </p:txBody>
      </p:sp>
      <p:grpSp>
        <p:nvGrpSpPr>
          <p:cNvPr id="3" name="object 3"/>
          <p:cNvGrpSpPr/>
          <p:nvPr/>
        </p:nvGrpSpPr>
        <p:grpSpPr>
          <a:xfrm>
            <a:off x="0" y="0"/>
            <a:ext cx="20104100" cy="11308715"/>
            <a:chOff x="0" y="0"/>
            <a:chExt cx="20104100" cy="11308715"/>
          </a:xfrm>
        </p:grpSpPr>
        <p:pic>
          <p:nvPicPr>
            <p:cNvPr id="4" name="object 4"/>
            <p:cNvPicPr/>
            <p:nvPr/>
          </p:nvPicPr>
          <p:blipFill>
            <a:blip r:embed="rId2" cstate="print"/>
            <a:stretch>
              <a:fillRect/>
            </a:stretch>
          </p:blipFill>
          <p:spPr>
            <a:xfrm>
              <a:off x="0" y="0"/>
              <a:ext cx="20104099" cy="11308556"/>
            </a:xfrm>
            <a:prstGeom prst="rect">
              <a:avLst/>
            </a:prstGeom>
          </p:spPr>
        </p:pic>
        <p:sp>
          <p:nvSpPr>
            <p:cNvPr id="5" name="object 5"/>
            <p:cNvSpPr/>
            <p:nvPr/>
          </p:nvSpPr>
          <p:spPr>
            <a:xfrm>
              <a:off x="11724775" y="1542189"/>
              <a:ext cx="8379459" cy="4099560"/>
            </a:xfrm>
            <a:custGeom>
              <a:avLst/>
              <a:gdLst/>
              <a:ahLst/>
              <a:cxnLst/>
              <a:rect l="l" t="t" r="r" b="b"/>
              <a:pathLst>
                <a:path w="8379459" h="4099560">
                  <a:moveTo>
                    <a:pt x="8379326" y="0"/>
                  </a:moveTo>
                  <a:lnTo>
                    <a:pt x="231259" y="0"/>
                  </a:lnTo>
                  <a:lnTo>
                    <a:pt x="184652" y="4698"/>
                  </a:lnTo>
                  <a:lnTo>
                    <a:pt x="141242" y="18173"/>
                  </a:lnTo>
                  <a:lnTo>
                    <a:pt x="101959" y="39494"/>
                  </a:lnTo>
                  <a:lnTo>
                    <a:pt x="67733" y="67733"/>
                  </a:lnTo>
                  <a:lnTo>
                    <a:pt x="39494" y="101959"/>
                  </a:lnTo>
                  <a:lnTo>
                    <a:pt x="18173" y="141242"/>
                  </a:lnTo>
                  <a:lnTo>
                    <a:pt x="4698" y="184652"/>
                  </a:lnTo>
                  <a:lnTo>
                    <a:pt x="0" y="231259"/>
                  </a:lnTo>
                  <a:lnTo>
                    <a:pt x="0" y="3868301"/>
                  </a:lnTo>
                  <a:lnTo>
                    <a:pt x="4698" y="3914908"/>
                  </a:lnTo>
                  <a:lnTo>
                    <a:pt x="18173" y="3958318"/>
                  </a:lnTo>
                  <a:lnTo>
                    <a:pt x="39494" y="3997601"/>
                  </a:lnTo>
                  <a:lnTo>
                    <a:pt x="67733" y="4031827"/>
                  </a:lnTo>
                  <a:lnTo>
                    <a:pt x="101959" y="4060066"/>
                  </a:lnTo>
                  <a:lnTo>
                    <a:pt x="141242" y="4081387"/>
                  </a:lnTo>
                  <a:lnTo>
                    <a:pt x="184652" y="4094862"/>
                  </a:lnTo>
                  <a:lnTo>
                    <a:pt x="231259" y="4099561"/>
                  </a:lnTo>
                  <a:lnTo>
                    <a:pt x="8379326" y="4099561"/>
                  </a:lnTo>
                  <a:lnTo>
                    <a:pt x="8379326" y="0"/>
                  </a:lnTo>
                  <a:close/>
                </a:path>
              </a:pathLst>
            </a:custGeom>
            <a:solidFill>
              <a:srgbClr val="003A70"/>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3970" rIns="0" bIns="0" rtlCol="0">
            <a:spAutoFit/>
          </a:bodyPr>
          <a:lstStyle/>
          <a:p>
            <a:pPr marL="12700">
              <a:lnSpc>
                <a:spcPts val="5865"/>
              </a:lnSpc>
              <a:spcBef>
                <a:spcPts val="110"/>
              </a:spcBef>
            </a:pPr>
            <a:r>
              <a:rPr dirty="0"/>
              <a:t>Option</a:t>
            </a:r>
            <a:r>
              <a:rPr spc="355" dirty="0"/>
              <a:t> </a:t>
            </a:r>
            <a:r>
              <a:rPr spc="-25" dirty="0"/>
              <a:t>2:</a:t>
            </a:r>
          </a:p>
          <a:p>
            <a:pPr marL="12700" marR="5080">
              <a:lnSpc>
                <a:spcPts val="5610"/>
              </a:lnSpc>
              <a:spcBef>
                <a:spcPts val="355"/>
              </a:spcBef>
            </a:pPr>
            <a:r>
              <a:rPr dirty="0"/>
              <a:t>Microsoft</a:t>
            </a:r>
            <a:r>
              <a:rPr spc="315" dirty="0"/>
              <a:t> </a:t>
            </a:r>
            <a:r>
              <a:rPr spc="-10" dirty="0"/>
              <a:t>Admin </a:t>
            </a:r>
            <a:r>
              <a:rPr spc="40" dirty="0"/>
              <a:t>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83853" y="3602752"/>
            <a:ext cx="13363575" cy="5862955"/>
            <a:chOff x="5383853" y="3602752"/>
            <a:chExt cx="13363575" cy="5862955"/>
          </a:xfrm>
        </p:grpSpPr>
        <p:pic>
          <p:nvPicPr>
            <p:cNvPr id="3" name="object 3"/>
            <p:cNvPicPr/>
            <p:nvPr/>
          </p:nvPicPr>
          <p:blipFill>
            <a:blip r:embed="rId2" cstate="print"/>
            <a:stretch>
              <a:fillRect/>
            </a:stretch>
          </p:blipFill>
          <p:spPr>
            <a:xfrm>
              <a:off x="7448600" y="3602752"/>
              <a:ext cx="11298527" cy="5862870"/>
            </a:xfrm>
            <a:prstGeom prst="rect">
              <a:avLst/>
            </a:prstGeom>
          </p:spPr>
        </p:pic>
        <p:sp>
          <p:nvSpPr>
            <p:cNvPr id="4" name="object 4"/>
            <p:cNvSpPr/>
            <p:nvPr/>
          </p:nvSpPr>
          <p:spPr>
            <a:xfrm>
              <a:off x="7737984" y="6379355"/>
              <a:ext cx="4589145" cy="2407920"/>
            </a:xfrm>
            <a:custGeom>
              <a:avLst/>
              <a:gdLst/>
              <a:ahLst/>
              <a:cxnLst/>
              <a:rect l="l" t="t" r="r" b="b"/>
              <a:pathLst>
                <a:path w="4589145" h="2407920">
                  <a:moveTo>
                    <a:pt x="2324536" y="2187713"/>
                  </a:moveTo>
                  <a:lnTo>
                    <a:pt x="4588865" y="2187713"/>
                  </a:lnTo>
                  <a:lnTo>
                    <a:pt x="4588865" y="2407602"/>
                  </a:lnTo>
                  <a:lnTo>
                    <a:pt x="2324536" y="2407602"/>
                  </a:lnTo>
                  <a:lnTo>
                    <a:pt x="2324536" y="2187713"/>
                  </a:lnTo>
                  <a:close/>
                </a:path>
                <a:path w="4589145" h="2407920">
                  <a:moveTo>
                    <a:pt x="0" y="219888"/>
                  </a:moveTo>
                  <a:lnTo>
                    <a:pt x="827199" y="219888"/>
                  </a:lnTo>
                  <a:lnTo>
                    <a:pt x="827199" y="0"/>
                  </a:lnTo>
                  <a:lnTo>
                    <a:pt x="0" y="0"/>
                  </a:lnTo>
                  <a:lnTo>
                    <a:pt x="0" y="219888"/>
                  </a:lnTo>
                  <a:close/>
                </a:path>
              </a:pathLst>
            </a:custGeom>
            <a:ln w="20941">
              <a:solidFill>
                <a:srgbClr val="003A70"/>
              </a:solidFill>
            </a:ln>
          </p:spPr>
          <p:txBody>
            <a:bodyPr wrap="square" lIns="0" tIns="0" rIns="0" bIns="0" rtlCol="0"/>
            <a:lstStyle/>
            <a:p>
              <a:endParaRPr/>
            </a:p>
          </p:txBody>
        </p:sp>
        <p:sp>
          <p:nvSpPr>
            <p:cNvPr id="5" name="object 5"/>
            <p:cNvSpPr/>
            <p:nvPr/>
          </p:nvSpPr>
          <p:spPr>
            <a:xfrm>
              <a:off x="5394324" y="5038820"/>
              <a:ext cx="2340610" cy="1462405"/>
            </a:xfrm>
            <a:custGeom>
              <a:avLst/>
              <a:gdLst/>
              <a:ahLst/>
              <a:cxnLst/>
              <a:rect l="l" t="t" r="r" b="b"/>
              <a:pathLst>
                <a:path w="2340609" h="1462404">
                  <a:moveTo>
                    <a:pt x="2340609" y="1462269"/>
                  </a:moveTo>
                  <a:lnTo>
                    <a:pt x="1346294" y="1462269"/>
                  </a:lnTo>
                  <a:lnTo>
                    <a:pt x="1346294" y="0"/>
                  </a:lnTo>
                  <a:lnTo>
                    <a:pt x="0" y="0"/>
                  </a:lnTo>
                </a:path>
              </a:pathLst>
            </a:custGeom>
            <a:ln w="20941">
              <a:solidFill>
                <a:srgbClr val="003A70"/>
              </a:solidFill>
            </a:ln>
          </p:spPr>
          <p:txBody>
            <a:bodyPr wrap="square" lIns="0" tIns="0" rIns="0" bIns="0" rtlCol="0"/>
            <a:lstStyle/>
            <a:p>
              <a:endParaRPr/>
            </a:p>
          </p:txBody>
        </p:sp>
        <p:sp>
          <p:nvSpPr>
            <p:cNvPr id="6" name="object 6"/>
            <p:cNvSpPr/>
            <p:nvPr/>
          </p:nvSpPr>
          <p:spPr>
            <a:xfrm>
              <a:off x="6053655" y="5852719"/>
              <a:ext cx="4006215" cy="2821305"/>
            </a:xfrm>
            <a:custGeom>
              <a:avLst/>
              <a:gdLst/>
              <a:ahLst/>
              <a:cxnLst/>
              <a:rect l="l" t="t" r="r" b="b"/>
              <a:pathLst>
                <a:path w="4006215" h="2821304">
                  <a:moveTo>
                    <a:pt x="4005815" y="2821243"/>
                  </a:moveTo>
                  <a:lnTo>
                    <a:pt x="422678" y="2821243"/>
                  </a:lnTo>
                  <a:lnTo>
                    <a:pt x="422678" y="0"/>
                  </a:lnTo>
                  <a:lnTo>
                    <a:pt x="0" y="0"/>
                  </a:lnTo>
                </a:path>
              </a:pathLst>
            </a:custGeom>
            <a:ln w="20941">
              <a:solidFill>
                <a:srgbClr val="003A70"/>
              </a:solidFill>
            </a:ln>
          </p:spPr>
          <p:txBody>
            <a:bodyPr wrap="square" lIns="0" tIns="0" rIns="0" bIns="0" rtlCol="0"/>
            <a:lstStyle/>
            <a:p>
              <a:endParaRPr/>
            </a:p>
          </p:txBody>
        </p:sp>
      </p:grpSp>
      <p:sp>
        <p:nvSpPr>
          <p:cNvPr id="7" name="object 7"/>
          <p:cNvSpPr txBox="1"/>
          <p:nvPr/>
        </p:nvSpPr>
        <p:spPr>
          <a:xfrm>
            <a:off x="2218103" y="4389935"/>
            <a:ext cx="3057525" cy="821690"/>
          </a:xfrm>
          <a:prstGeom prst="rect">
            <a:avLst/>
          </a:prstGeom>
        </p:spPr>
        <p:txBody>
          <a:bodyPr vert="horz" wrap="square" lIns="0" tIns="12065" rIns="0" bIns="0" rtlCol="0">
            <a:spAutoFit/>
          </a:bodyPr>
          <a:lstStyle/>
          <a:p>
            <a:pPr marL="12700" marR="5080">
              <a:lnSpc>
                <a:spcPct val="106600"/>
              </a:lnSpc>
              <a:spcBef>
                <a:spcPts val="95"/>
              </a:spcBef>
            </a:pPr>
            <a:r>
              <a:rPr sz="2450" dirty="0">
                <a:solidFill>
                  <a:srgbClr val="555555"/>
                </a:solidFill>
                <a:latin typeface="Arial"/>
                <a:cs typeface="Arial"/>
              </a:rPr>
              <a:t>Choose</a:t>
            </a:r>
            <a:r>
              <a:rPr sz="2450" spc="-25" dirty="0">
                <a:solidFill>
                  <a:srgbClr val="555555"/>
                </a:solidFill>
                <a:latin typeface="Arial"/>
                <a:cs typeface="Arial"/>
              </a:rPr>
              <a:t> </a:t>
            </a:r>
            <a:r>
              <a:rPr sz="2450" b="1" spc="-10" dirty="0">
                <a:solidFill>
                  <a:srgbClr val="003A70"/>
                </a:solidFill>
                <a:latin typeface="Arial"/>
                <a:cs typeface="Arial"/>
              </a:rPr>
              <a:t>Billing</a:t>
            </a:r>
            <a:r>
              <a:rPr sz="2450" spc="-10" dirty="0">
                <a:solidFill>
                  <a:srgbClr val="555555"/>
                </a:solidFill>
                <a:latin typeface="Arial"/>
                <a:cs typeface="Arial"/>
              </a:rPr>
              <a:t>, </a:t>
            </a:r>
            <a:r>
              <a:rPr sz="2450" dirty="0">
                <a:solidFill>
                  <a:srgbClr val="555555"/>
                </a:solidFill>
                <a:latin typeface="Arial"/>
                <a:cs typeface="Arial"/>
              </a:rPr>
              <a:t>select</a:t>
            </a:r>
            <a:r>
              <a:rPr sz="2450" spc="-70" dirty="0">
                <a:solidFill>
                  <a:srgbClr val="555555"/>
                </a:solidFill>
                <a:latin typeface="Arial"/>
                <a:cs typeface="Arial"/>
              </a:rPr>
              <a:t> </a:t>
            </a:r>
            <a:r>
              <a:rPr sz="2450" b="1" spc="-10" dirty="0">
                <a:solidFill>
                  <a:srgbClr val="003A70"/>
                </a:solidFill>
                <a:latin typeface="Arial"/>
                <a:cs typeface="Arial"/>
              </a:rPr>
              <a:t>Your</a:t>
            </a:r>
            <a:r>
              <a:rPr sz="2450" b="1" spc="-65" dirty="0">
                <a:solidFill>
                  <a:srgbClr val="003A70"/>
                </a:solidFill>
                <a:latin typeface="Arial"/>
                <a:cs typeface="Arial"/>
              </a:rPr>
              <a:t> </a:t>
            </a:r>
            <a:r>
              <a:rPr sz="2450" b="1" spc="-10" dirty="0">
                <a:solidFill>
                  <a:srgbClr val="003A70"/>
                </a:solidFill>
                <a:latin typeface="Arial"/>
                <a:cs typeface="Arial"/>
              </a:rPr>
              <a:t>products</a:t>
            </a:r>
            <a:endParaRPr sz="2450">
              <a:latin typeface="Arial"/>
              <a:cs typeface="Arial"/>
            </a:endParaRPr>
          </a:p>
        </p:txBody>
      </p:sp>
      <p:sp>
        <p:nvSpPr>
          <p:cNvPr id="8" name="object 8"/>
          <p:cNvSpPr txBox="1"/>
          <p:nvPr/>
        </p:nvSpPr>
        <p:spPr>
          <a:xfrm>
            <a:off x="2218103" y="5185931"/>
            <a:ext cx="3778885" cy="821690"/>
          </a:xfrm>
          <a:prstGeom prst="rect">
            <a:avLst/>
          </a:prstGeom>
        </p:spPr>
        <p:txBody>
          <a:bodyPr vert="horz" wrap="square" lIns="0" tIns="12065" rIns="0" bIns="0" rtlCol="0">
            <a:spAutoFit/>
          </a:bodyPr>
          <a:lstStyle/>
          <a:p>
            <a:pPr marL="12700" marR="5080">
              <a:lnSpc>
                <a:spcPct val="106600"/>
              </a:lnSpc>
              <a:spcBef>
                <a:spcPts val="95"/>
              </a:spcBef>
            </a:pPr>
            <a:r>
              <a:rPr sz="2450" dirty="0">
                <a:solidFill>
                  <a:srgbClr val="555555"/>
                </a:solidFill>
                <a:latin typeface="Arial"/>
                <a:cs typeface="Arial"/>
              </a:rPr>
              <a:t>in</a:t>
            </a:r>
            <a:r>
              <a:rPr sz="2450" spc="5" dirty="0">
                <a:solidFill>
                  <a:srgbClr val="555555"/>
                </a:solidFill>
                <a:latin typeface="Arial"/>
                <a:cs typeface="Arial"/>
              </a:rPr>
              <a:t> </a:t>
            </a:r>
            <a:r>
              <a:rPr sz="2450" dirty="0">
                <a:solidFill>
                  <a:srgbClr val="555555"/>
                </a:solidFill>
                <a:latin typeface="Arial"/>
                <a:cs typeface="Arial"/>
              </a:rPr>
              <a:t>the menu</a:t>
            </a:r>
            <a:r>
              <a:rPr sz="2450" spc="5" dirty="0">
                <a:solidFill>
                  <a:srgbClr val="555555"/>
                </a:solidFill>
                <a:latin typeface="Arial"/>
                <a:cs typeface="Arial"/>
              </a:rPr>
              <a:t> </a:t>
            </a:r>
            <a:r>
              <a:rPr sz="2450" dirty="0">
                <a:solidFill>
                  <a:srgbClr val="555555"/>
                </a:solidFill>
                <a:latin typeface="Arial"/>
                <a:cs typeface="Arial"/>
              </a:rPr>
              <a:t>on the</a:t>
            </a:r>
            <a:r>
              <a:rPr sz="2450" spc="5" dirty="0">
                <a:solidFill>
                  <a:srgbClr val="555555"/>
                </a:solidFill>
                <a:latin typeface="Arial"/>
                <a:cs typeface="Arial"/>
              </a:rPr>
              <a:t> </a:t>
            </a:r>
            <a:r>
              <a:rPr sz="2450" spc="-10" dirty="0">
                <a:solidFill>
                  <a:srgbClr val="555555"/>
                </a:solidFill>
                <a:latin typeface="Arial"/>
                <a:cs typeface="Arial"/>
              </a:rPr>
              <a:t>left,</a:t>
            </a:r>
            <a:r>
              <a:rPr sz="2450" spc="610" dirty="0">
                <a:solidFill>
                  <a:srgbClr val="555555"/>
                </a:solidFill>
                <a:latin typeface="Arial"/>
                <a:cs typeface="Arial"/>
              </a:rPr>
              <a:t> </a:t>
            </a:r>
            <a:r>
              <a:rPr sz="2450" dirty="0">
                <a:solidFill>
                  <a:srgbClr val="555555"/>
                </a:solidFill>
                <a:latin typeface="Arial"/>
                <a:cs typeface="Arial"/>
              </a:rPr>
              <a:t>and</a:t>
            </a:r>
            <a:r>
              <a:rPr sz="2450" spc="-10" dirty="0">
                <a:solidFill>
                  <a:srgbClr val="555555"/>
                </a:solidFill>
                <a:latin typeface="Arial"/>
                <a:cs typeface="Arial"/>
              </a:rPr>
              <a:t> </a:t>
            </a:r>
            <a:r>
              <a:rPr sz="2450" dirty="0">
                <a:solidFill>
                  <a:srgbClr val="555555"/>
                </a:solidFill>
                <a:latin typeface="Arial"/>
                <a:cs typeface="Arial"/>
              </a:rPr>
              <a:t>select</a:t>
            </a:r>
            <a:r>
              <a:rPr sz="2450" spc="5" dirty="0">
                <a:solidFill>
                  <a:srgbClr val="555555"/>
                </a:solidFill>
                <a:latin typeface="Arial"/>
                <a:cs typeface="Arial"/>
              </a:rPr>
              <a:t> </a:t>
            </a:r>
            <a:r>
              <a:rPr sz="2450" dirty="0">
                <a:solidFill>
                  <a:srgbClr val="555555"/>
                </a:solidFill>
                <a:latin typeface="Arial"/>
                <a:cs typeface="Arial"/>
              </a:rPr>
              <a:t>a </a:t>
            </a:r>
            <a:r>
              <a:rPr sz="2450" b="1" spc="-10" dirty="0">
                <a:solidFill>
                  <a:srgbClr val="003A70"/>
                </a:solidFill>
                <a:latin typeface="Arial"/>
                <a:cs typeface="Arial"/>
              </a:rPr>
              <a:t>subscription</a:t>
            </a:r>
            <a:r>
              <a:rPr sz="2450" spc="-10" dirty="0">
                <a:solidFill>
                  <a:srgbClr val="555555"/>
                </a:solidFill>
                <a:latin typeface="Arial"/>
                <a:cs typeface="Arial"/>
              </a:rPr>
              <a:t>.</a:t>
            </a:r>
            <a:endParaRPr sz="2450">
              <a:latin typeface="Arial"/>
              <a:cs typeface="Arial"/>
            </a:endParaRPr>
          </a:p>
        </p:txBody>
      </p:sp>
      <p:sp>
        <p:nvSpPr>
          <p:cNvPr id="9" name="object 9"/>
          <p:cNvSpPr txBox="1"/>
          <p:nvPr/>
        </p:nvSpPr>
        <p:spPr>
          <a:xfrm>
            <a:off x="2217789" y="1278722"/>
            <a:ext cx="14853919" cy="821690"/>
          </a:xfrm>
          <a:prstGeom prst="rect">
            <a:avLst/>
          </a:prstGeom>
        </p:spPr>
        <p:txBody>
          <a:bodyPr vert="horz" wrap="square" lIns="0" tIns="36830" rIns="0" bIns="0" rtlCol="0">
            <a:spAutoFit/>
          </a:bodyPr>
          <a:lstStyle/>
          <a:p>
            <a:pPr marL="12700">
              <a:lnSpc>
                <a:spcPct val="100000"/>
              </a:lnSpc>
              <a:spcBef>
                <a:spcPts val="290"/>
              </a:spcBef>
            </a:pPr>
            <a:r>
              <a:rPr sz="2450" dirty="0">
                <a:solidFill>
                  <a:srgbClr val="555555"/>
                </a:solidFill>
                <a:latin typeface="Arial"/>
                <a:cs typeface="Arial"/>
              </a:rPr>
              <a:t>Log</a:t>
            </a:r>
            <a:r>
              <a:rPr sz="2450" spc="-20" dirty="0">
                <a:solidFill>
                  <a:srgbClr val="555555"/>
                </a:solidFill>
                <a:latin typeface="Arial"/>
                <a:cs typeface="Arial"/>
              </a:rPr>
              <a:t> </a:t>
            </a:r>
            <a:r>
              <a:rPr sz="2450" dirty="0">
                <a:solidFill>
                  <a:srgbClr val="555555"/>
                </a:solidFill>
                <a:latin typeface="Arial"/>
                <a:cs typeface="Arial"/>
              </a:rPr>
              <a:t>in</a:t>
            </a:r>
            <a:r>
              <a:rPr sz="2450" spc="-5" dirty="0">
                <a:solidFill>
                  <a:srgbClr val="555555"/>
                </a:solidFill>
                <a:latin typeface="Arial"/>
                <a:cs typeface="Arial"/>
              </a:rPr>
              <a:t> </a:t>
            </a:r>
            <a:r>
              <a:rPr sz="2450" dirty="0">
                <a:solidFill>
                  <a:srgbClr val="555555"/>
                </a:solidFill>
                <a:latin typeface="Arial"/>
                <a:cs typeface="Arial"/>
              </a:rPr>
              <a:t>to</a:t>
            </a:r>
            <a:r>
              <a:rPr sz="2450" spc="-10" dirty="0">
                <a:solidFill>
                  <a:srgbClr val="555555"/>
                </a:solidFill>
                <a:latin typeface="Arial"/>
                <a:cs typeface="Arial"/>
              </a:rPr>
              <a:t> </a:t>
            </a:r>
            <a:r>
              <a:rPr sz="2450" dirty="0">
                <a:solidFill>
                  <a:srgbClr val="555555"/>
                </a:solidFill>
                <a:latin typeface="Arial"/>
                <a:cs typeface="Arial"/>
              </a:rPr>
              <a:t>your</a:t>
            </a:r>
            <a:r>
              <a:rPr sz="2450" spc="-5" dirty="0">
                <a:solidFill>
                  <a:srgbClr val="555555"/>
                </a:solidFill>
                <a:latin typeface="Arial"/>
                <a:cs typeface="Arial"/>
              </a:rPr>
              <a:t> </a:t>
            </a:r>
            <a:r>
              <a:rPr sz="2450" dirty="0">
                <a:solidFill>
                  <a:srgbClr val="555555"/>
                </a:solidFill>
                <a:latin typeface="Arial"/>
                <a:cs typeface="Arial"/>
              </a:rPr>
              <a:t>organization's</a:t>
            </a:r>
            <a:r>
              <a:rPr sz="2450" spc="5" dirty="0">
                <a:solidFill>
                  <a:srgbClr val="555555"/>
                </a:solidFill>
                <a:latin typeface="Arial"/>
                <a:cs typeface="Arial"/>
              </a:rPr>
              <a:t> </a:t>
            </a:r>
            <a:r>
              <a:rPr sz="2450" u="sng" dirty="0">
                <a:solidFill>
                  <a:srgbClr val="003A70"/>
                </a:solidFill>
                <a:uFill>
                  <a:solidFill>
                    <a:srgbClr val="003A70"/>
                  </a:solidFill>
                </a:uFill>
                <a:latin typeface="Arial"/>
                <a:cs typeface="Arial"/>
                <a:hlinkClick r:id="rId3">
                  <a:extLst>
                    <a:ext uri="{A12FA001-AC4F-418D-AE19-62706E023703}">
                      <ahyp:hlinkClr xmlns:ahyp="http://schemas.microsoft.com/office/drawing/2018/hyperlinkcolor" val="tx"/>
                    </a:ext>
                  </a:extLst>
                </a:hlinkClick>
              </a:rPr>
              <a:t>Microsoft</a:t>
            </a:r>
            <a:r>
              <a:rPr sz="2450" u="sng" spc="-140" dirty="0">
                <a:solidFill>
                  <a:srgbClr val="003A70"/>
                </a:solidFill>
                <a:uFill>
                  <a:solidFill>
                    <a:srgbClr val="003A70"/>
                  </a:solidFill>
                </a:uFill>
                <a:latin typeface="Arial"/>
                <a:cs typeface="Arial"/>
                <a:hlinkClick r:id="rId3">
                  <a:extLst>
                    <a:ext uri="{A12FA001-AC4F-418D-AE19-62706E023703}">
                      <ahyp:hlinkClr xmlns:ahyp="http://schemas.microsoft.com/office/drawing/2018/hyperlinkcolor" val="tx"/>
                    </a:ext>
                  </a:extLst>
                </a:hlinkClick>
              </a:rPr>
              <a:t> </a:t>
            </a:r>
            <a:r>
              <a:rPr sz="2450" u="sng" dirty="0">
                <a:solidFill>
                  <a:srgbClr val="003A70"/>
                </a:solidFill>
                <a:uFill>
                  <a:solidFill>
                    <a:srgbClr val="003A70"/>
                  </a:solidFill>
                </a:uFill>
                <a:latin typeface="Arial"/>
                <a:cs typeface="Arial"/>
                <a:hlinkClick r:id="rId3">
                  <a:extLst>
                    <a:ext uri="{A12FA001-AC4F-418D-AE19-62706E023703}">
                      <ahyp:hlinkClr xmlns:ahyp="http://schemas.microsoft.com/office/drawing/2018/hyperlinkcolor" val="tx"/>
                    </a:ext>
                  </a:extLst>
                </a:hlinkClick>
              </a:rPr>
              <a:t>Admin</a:t>
            </a:r>
            <a:r>
              <a:rPr sz="2450" u="sng" spc="-5" dirty="0">
                <a:solidFill>
                  <a:srgbClr val="003A70"/>
                </a:solidFill>
                <a:uFill>
                  <a:solidFill>
                    <a:srgbClr val="003A70"/>
                  </a:solidFill>
                </a:uFill>
                <a:latin typeface="Arial"/>
                <a:cs typeface="Arial"/>
                <a:hlinkClick r:id="rId3">
                  <a:extLst>
                    <a:ext uri="{A12FA001-AC4F-418D-AE19-62706E023703}">
                      <ahyp:hlinkClr xmlns:ahyp="http://schemas.microsoft.com/office/drawing/2018/hyperlinkcolor" val="tx"/>
                    </a:ext>
                  </a:extLst>
                </a:hlinkClick>
              </a:rPr>
              <a:t> </a:t>
            </a:r>
            <a:r>
              <a:rPr sz="2450" u="sng" spc="-10" dirty="0">
                <a:solidFill>
                  <a:srgbClr val="003A70"/>
                </a:solidFill>
                <a:uFill>
                  <a:solidFill>
                    <a:srgbClr val="003A70"/>
                  </a:solidFill>
                </a:uFill>
                <a:latin typeface="Arial"/>
                <a:cs typeface="Arial"/>
                <a:hlinkClick r:id="rId3">
                  <a:extLst>
                    <a:ext uri="{A12FA001-AC4F-418D-AE19-62706E023703}">
                      <ahyp:hlinkClr xmlns:ahyp="http://schemas.microsoft.com/office/drawing/2018/hyperlinkcolor" val="tx"/>
                    </a:ext>
                  </a:extLst>
                </a:hlinkClick>
              </a:rPr>
              <a:t>Center</a:t>
            </a:r>
            <a:r>
              <a:rPr sz="2450" spc="-10" dirty="0">
                <a:solidFill>
                  <a:srgbClr val="555555"/>
                </a:solidFill>
                <a:latin typeface="Arial"/>
                <a:cs typeface="Arial"/>
              </a:rPr>
              <a:t>.</a:t>
            </a:r>
            <a:endParaRPr sz="2450" dirty="0">
              <a:latin typeface="Arial"/>
              <a:cs typeface="Arial"/>
            </a:endParaRPr>
          </a:p>
          <a:p>
            <a:pPr marL="12700">
              <a:lnSpc>
                <a:spcPct val="100000"/>
              </a:lnSpc>
              <a:spcBef>
                <a:spcPts val="190"/>
              </a:spcBef>
            </a:pPr>
            <a:r>
              <a:rPr sz="2450" dirty="0">
                <a:solidFill>
                  <a:srgbClr val="555555"/>
                </a:solidFill>
                <a:latin typeface="Arial"/>
                <a:cs typeface="Arial"/>
              </a:rPr>
              <a:t>Access</a:t>
            </a:r>
            <a:r>
              <a:rPr sz="2450" spc="-15" dirty="0">
                <a:solidFill>
                  <a:srgbClr val="555555"/>
                </a:solidFill>
                <a:latin typeface="Arial"/>
                <a:cs typeface="Arial"/>
              </a:rPr>
              <a:t> </a:t>
            </a:r>
            <a:r>
              <a:rPr sz="2450" dirty="0">
                <a:solidFill>
                  <a:srgbClr val="555555"/>
                </a:solidFill>
                <a:latin typeface="Arial"/>
                <a:cs typeface="Arial"/>
              </a:rPr>
              <a:t>credentials</a:t>
            </a:r>
            <a:r>
              <a:rPr sz="2450" spc="-10" dirty="0">
                <a:solidFill>
                  <a:srgbClr val="555555"/>
                </a:solidFill>
                <a:latin typeface="Arial"/>
                <a:cs typeface="Arial"/>
              </a:rPr>
              <a:t> </a:t>
            </a:r>
            <a:r>
              <a:rPr sz="2450" dirty="0">
                <a:solidFill>
                  <a:srgbClr val="555555"/>
                </a:solidFill>
                <a:latin typeface="Arial"/>
                <a:cs typeface="Arial"/>
              </a:rPr>
              <a:t>are</a:t>
            </a:r>
            <a:r>
              <a:rPr sz="2450" spc="-10" dirty="0">
                <a:solidFill>
                  <a:srgbClr val="555555"/>
                </a:solidFill>
                <a:latin typeface="Arial"/>
                <a:cs typeface="Arial"/>
              </a:rPr>
              <a:t> </a:t>
            </a:r>
            <a:r>
              <a:rPr sz="2450" dirty="0">
                <a:solidFill>
                  <a:srgbClr val="555555"/>
                </a:solidFill>
                <a:latin typeface="Arial"/>
                <a:cs typeface="Arial"/>
              </a:rPr>
              <a:t>generally</a:t>
            </a:r>
            <a:r>
              <a:rPr sz="2450" spc="-10" dirty="0">
                <a:solidFill>
                  <a:srgbClr val="555555"/>
                </a:solidFill>
                <a:latin typeface="Arial"/>
                <a:cs typeface="Arial"/>
              </a:rPr>
              <a:t> </a:t>
            </a:r>
            <a:r>
              <a:rPr sz="2450" dirty="0">
                <a:solidFill>
                  <a:srgbClr val="555555"/>
                </a:solidFill>
                <a:latin typeface="Arial"/>
                <a:cs typeface="Arial"/>
              </a:rPr>
              <a:t>in</a:t>
            </a:r>
            <a:r>
              <a:rPr sz="2450" spc="-10" dirty="0">
                <a:solidFill>
                  <a:srgbClr val="555555"/>
                </a:solidFill>
                <a:latin typeface="Arial"/>
                <a:cs typeface="Arial"/>
              </a:rPr>
              <a:t> </a:t>
            </a:r>
            <a:r>
              <a:rPr sz="2450" dirty="0">
                <a:solidFill>
                  <a:srgbClr val="555555"/>
                </a:solidFill>
                <a:latin typeface="Arial"/>
                <a:cs typeface="Arial"/>
              </a:rPr>
              <a:t>the</a:t>
            </a:r>
            <a:r>
              <a:rPr sz="2450" spc="-10" dirty="0">
                <a:solidFill>
                  <a:srgbClr val="555555"/>
                </a:solidFill>
                <a:latin typeface="Arial"/>
                <a:cs typeface="Arial"/>
              </a:rPr>
              <a:t> </a:t>
            </a:r>
            <a:r>
              <a:rPr sz="2450" dirty="0">
                <a:solidFill>
                  <a:srgbClr val="555555"/>
                </a:solidFill>
                <a:latin typeface="Arial"/>
                <a:cs typeface="Arial"/>
              </a:rPr>
              <a:t>format</a:t>
            </a:r>
            <a:r>
              <a:rPr sz="2450" spc="-15" dirty="0">
                <a:solidFill>
                  <a:srgbClr val="555555"/>
                </a:solidFill>
                <a:latin typeface="Arial"/>
                <a:cs typeface="Arial"/>
              </a:rPr>
              <a:t> </a:t>
            </a:r>
            <a:r>
              <a:rPr sz="2450" dirty="0">
                <a:solidFill>
                  <a:srgbClr val="00739F"/>
                </a:solidFill>
                <a:latin typeface="Arial"/>
                <a:cs typeface="Arial"/>
              </a:rPr>
              <a:t>name@organizationname.onmicrosoft.com</a:t>
            </a:r>
            <a:r>
              <a:rPr sz="2450" spc="10" dirty="0">
                <a:solidFill>
                  <a:srgbClr val="00739F"/>
                </a:solidFill>
                <a:latin typeface="Arial"/>
                <a:cs typeface="Arial"/>
              </a:rPr>
              <a:t> </a:t>
            </a:r>
            <a:r>
              <a:rPr sz="2450" dirty="0">
                <a:solidFill>
                  <a:srgbClr val="555555"/>
                </a:solidFill>
                <a:latin typeface="Arial"/>
                <a:cs typeface="Arial"/>
              </a:rPr>
              <a:t>and</a:t>
            </a:r>
            <a:r>
              <a:rPr sz="2450" spc="-15" dirty="0">
                <a:solidFill>
                  <a:srgbClr val="555555"/>
                </a:solidFill>
                <a:latin typeface="Arial"/>
                <a:cs typeface="Arial"/>
              </a:rPr>
              <a:t> </a:t>
            </a:r>
            <a:r>
              <a:rPr sz="2450" dirty="0">
                <a:solidFill>
                  <a:srgbClr val="555555"/>
                </a:solidFill>
                <a:latin typeface="Arial"/>
                <a:cs typeface="Arial"/>
              </a:rPr>
              <a:t>a</a:t>
            </a:r>
            <a:r>
              <a:rPr sz="2450" spc="-10" dirty="0">
                <a:solidFill>
                  <a:srgbClr val="555555"/>
                </a:solidFill>
                <a:latin typeface="Arial"/>
                <a:cs typeface="Arial"/>
              </a:rPr>
              <a:t> password.</a:t>
            </a:r>
            <a:endParaRPr sz="2450" dirty="0">
              <a:latin typeface="Arial"/>
              <a:cs typeface="Arial"/>
            </a:endParaRPr>
          </a:p>
        </p:txBody>
      </p:sp>
      <p:sp>
        <p:nvSpPr>
          <p:cNvPr id="10" name="object 10"/>
          <p:cNvSpPr/>
          <p:nvPr/>
        </p:nvSpPr>
        <p:spPr>
          <a:xfrm>
            <a:off x="1357025" y="4468234"/>
            <a:ext cx="506730" cy="506730"/>
          </a:xfrm>
          <a:custGeom>
            <a:avLst/>
            <a:gdLst/>
            <a:ahLst/>
            <a:cxnLst/>
            <a:rect l="l" t="t" r="r" b="b"/>
            <a:pathLst>
              <a:path w="506730" h="506729">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3A70"/>
          </a:solidFill>
        </p:spPr>
        <p:txBody>
          <a:bodyPr wrap="square" lIns="0" tIns="0" rIns="0" bIns="0" rtlCol="0"/>
          <a:lstStyle/>
          <a:p>
            <a:endParaRPr/>
          </a:p>
        </p:txBody>
      </p:sp>
      <p:sp>
        <p:nvSpPr>
          <p:cNvPr id="11" name="object 11"/>
          <p:cNvSpPr txBox="1"/>
          <p:nvPr/>
        </p:nvSpPr>
        <p:spPr>
          <a:xfrm>
            <a:off x="1507353" y="4500409"/>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2</a:t>
            </a:r>
            <a:endParaRPr sz="2550">
              <a:latin typeface="Arial"/>
              <a:cs typeface="Arial"/>
            </a:endParaRPr>
          </a:p>
        </p:txBody>
      </p:sp>
      <p:sp>
        <p:nvSpPr>
          <p:cNvPr id="12" name="object 12"/>
          <p:cNvSpPr/>
          <p:nvPr/>
        </p:nvSpPr>
        <p:spPr>
          <a:xfrm>
            <a:off x="1357025" y="1357021"/>
            <a:ext cx="506730" cy="506730"/>
          </a:xfrm>
          <a:custGeom>
            <a:avLst/>
            <a:gdLst/>
            <a:ahLst/>
            <a:cxnLst/>
            <a:rect l="l" t="t" r="r" b="b"/>
            <a:pathLst>
              <a:path w="506730" h="506730">
                <a:moveTo>
                  <a:pt x="253290" y="0"/>
                </a:moveTo>
                <a:lnTo>
                  <a:pt x="207760" y="4081"/>
                </a:lnTo>
                <a:lnTo>
                  <a:pt x="164908" y="15847"/>
                </a:lnTo>
                <a:lnTo>
                  <a:pt x="125448" y="34583"/>
                </a:lnTo>
                <a:lnTo>
                  <a:pt x="90097" y="59573"/>
                </a:lnTo>
                <a:lnTo>
                  <a:pt x="59570" y="90102"/>
                </a:lnTo>
                <a:lnTo>
                  <a:pt x="34581" y="125453"/>
                </a:lnTo>
                <a:lnTo>
                  <a:pt x="15846" y="164912"/>
                </a:lnTo>
                <a:lnTo>
                  <a:pt x="4080" y="207763"/>
                </a:lnTo>
                <a:lnTo>
                  <a:pt x="0" y="253290"/>
                </a:lnTo>
                <a:lnTo>
                  <a:pt x="4080" y="298820"/>
                </a:lnTo>
                <a:lnTo>
                  <a:pt x="15846" y="341673"/>
                </a:lnTo>
                <a:lnTo>
                  <a:pt x="34581" y="381132"/>
                </a:lnTo>
                <a:lnTo>
                  <a:pt x="59570" y="416483"/>
                </a:lnTo>
                <a:lnTo>
                  <a:pt x="90097" y="447011"/>
                </a:lnTo>
                <a:lnTo>
                  <a:pt x="125448" y="472000"/>
                </a:lnTo>
                <a:lnTo>
                  <a:pt x="164908" y="490735"/>
                </a:lnTo>
                <a:lnTo>
                  <a:pt x="207760" y="502500"/>
                </a:lnTo>
                <a:lnTo>
                  <a:pt x="253290" y="506581"/>
                </a:lnTo>
                <a:lnTo>
                  <a:pt x="298820" y="502500"/>
                </a:lnTo>
                <a:lnTo>
                  <a:pt x="341673" y="490735"/>
                </a:lnTo>
                <a:lnTo>
                  <a:pt x="381132" y="472000"/>
                </a:lnTo>
                <a:lnTo>
                  <a:pt x="416483" y="447011"/>
                </a:lnTo>
                <a:lnTo>
                  <a:pt x="447011" y="416483"/>
                </a:lnTo>
                <a:lnTo>
                  <a:pt x="472000" y="381132"/>
                </a:lnTo>
                <a:lnTo>
                  <a:pt x="490735" y="341673"/>
                </a:lnTo>
                <a:lnTo>
                  <a:pt x="502500" y="298820"/>
                </a:lnTo>
                <a:lnTo>
                  <a:pt x="506581" y="253290"/>
                </a:lnTo>
                <a:lnTo>
                  <a:pt x="502500" y="207763"/>
                </a:lnTo>
                <a:lnTo>
                  <a:pt x="490735" y="164912"/>
                </a:lnTo>
                <a:lnTo>
                  <a:pt x="472000" y="125453"/>
                </a:lnTo>
                <a:lnTo>
                  <a:pt x="447011" y="90102"/>
                </a:lnTo>
                <a:lnTo>
                  <a:pt x="416483" y="59573"/>
                </a:lnTo>
                <a:lnTo>
                  <a:pt x="381132" y="34583"/>
                </a:lnTo>
                <a:lnTo>
                  <a:pt x="341673" y="15847"/>
                </a:lnTo>
                <a:lnTo>
                  <a:pt x="298820" y="4081"/>
                </a:lnTo>
                <a:lnTo>
                  <a:pt x="253290" y="0"/>
                </a:lnTo>
                <a:close/>
              </a:path>
            </a:pathLst>
          </a:custGeom>
          <a:solidFill>
            <a:srgbClr val="003A70"/>
          </a:solidFill>
        </p:spPr>
        <p:txBody>
          <a:bodyPr wrap="square" lIns="0" tIns="0" rIns="0" bIns="0" rtlCol="0"/>
          <a:lstStyle/>
          <a:p>
            <a:endParaRPr/>
          </a:p>
        </p:txBody>
      </p:sp>
      <p:sp>
        <p:nvSpPr>
          <p:cNvPr id="13" name="object 13"/>
          <p:cNvSpPr txBox="1"/>
          <p:nvPr/>
        </p:nvSpPr>
        <p:spPr>
          <a:xfrm>
            <a:off x="1497935" y="1389046"/>
            <a:ext cx="206375" cy="415290"/>
          </a:xfrm>
          <a:prstGeom prst="rect">
            <a:avLst/>
          </a:prstGeom>
        </p:spPr>
        <p:txBody>
          <a:bodyPr vert="horz" wrap="square" lIns="0" tIns="13335" rIns="0" bIns="0" rtlCol="0">
            <a:spAutoFit/>
          </a:bodyPr>
          <a:lstStyle/>
          <a:p>
            <a:pPr marL="12700">
              <a:lnSpc>
                <a:spcPct val="100000"/>
              </a:lnSpc>
              <a:spcBef>
                <a:spcPts val="105"/>
              </a:spcBef>
            </a:pPr>
            <a:r>
              <a:rPr sz="2550" b="1" dirty="0">
                <a:solidFill>
                  <a:srgbClr val="FFFFFF"/>
                </a:solidFill>
                <a:latin typeface="Arial"/>
                <a:cs typeface="Arial"/>
              </a:rPr>
              <a:t>1</a:t>
            </a:r>
            <a:endParaRPr sz="2550">
              <a:latin typeface="Arial"/>
              <a:cs typeface="Arial"/>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555"/>
              </a:lnSpc>
            </a:pPr>
            <a:fld id="{81D60167-4931-47E6-BA6A-407CBD079E47}" type="slidenum">
              <a:rPr spc="-25" dirty="0"/>
              <a:t>9</a:t>
            </a:fld>
            <a:endParaRPr spc="-25" dirty="0"/>
          </a:p>
        </p:txBody>
      </p:sp>
      <p:sp>
        <p:nvSpPr>
          <p:cNvPr id="15" name="object 15"/>
          <p:cNvSpPr txBox="1"/>
          <p:nvPr/>
        </p:nvSpPr>
        <p:spPr>
          <a:xfrm>
            <a:off x="1121716" y="10487770"/>
            <a:ext cx="372427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B3B3B3"/>
                </a:solidFill>
                <a:latin typeface="Arial"/>
                <a:cs typeface="Arial"/>
              </a:rPr>
              <a:t>How</a:t>
            </a:r>
            <a:r>
              <a:rPr sz="1350" spc="155" dirty="0">
                <a:solidFill>
                  <a:srgbClr val="B3B3B3"/>
                </a:solidFill>
                <a:latin typeface="Arial"/>
                <a:cs typeface="Arial"/>
              </a:rPr>
              <a:t> </a:t>
            </a:r>
            <a:r>
              <a:rPr sz="1350" dirty="0">
                <a:solidFill>
                  <a:srgbClr val="B3B3B3"/>
                </a:solidFill>
                <a:latin typeface="Arial"/>
                <a:cs typeface="Arial"/>
              </a:rPr>
              <a:t>to</a:t>
            </a:r>
            <a:r>
              <a:rPr sz="1350" spc="160" dirty="0">
                <a:solidFill>
                  <a:srgbClr val="B3B3B3"/>
                </a:solidFill>
                <a:latin typeface="Arial"/>
                <a:cs typeface="Arial"/>
              </a:rPr>
              <a:t> </a:t>
            </a:r>
            <a:r>
              <a:rPr sz="1350" dirty="0">
                <a:solidFill>
                  <a:srgbClr val="B3B3B3"/>
                </a:solidFill>
                <a:latin typeface="Arial"/>
                <a:cs typeface="Arial"/>
              </a:rPr>
              <a:t>Find</a:t>
            </a:r>
            <a:r>
              <a:rPr sz="1350" spc="155" dirty="0">
                <a:solidFill>
                  <a:srgbClr val="B3B3B3"/>
                </a:solidFill>
                <a:latin typeface="Arial"/>
                <a:cs typeface="Arial"/>
              </a:rPr>
              <a:t> </a:t>
            </a:r>
            <a:r>
              <a:rPr sz="1350" dirty="0">
                <a:solidFill>
                  <a:srgbClr val="B3B3B3"/>
                </a:solidFill>
                <a:latin typeface="Arial"/>
                <a:cs typeface="Arial"/>
              </a:rPr>
              <a:t>Subscription</a:t>
            </a:r>
            <a:r>
              <a:rPr sz="1350" spc="160" dirty="0">
                <a:solidFill>
                  <a:srgbClr val="B3B3B3"/>
                </a:solidFill>
                <a:latin typeface="Arial"/>
                <a:cs typeface="Arial"/>
              </a:rPr>
              <a:t> </a:t>
            </a:r>
            <a:r>
              <a:rPr sz="1350" dirty="0">
                <a:solidFill>
                  <a:srgbClr val="B3B3B3"/>
                </a:solidFill>
                <a:latin typeface="Arial"/>
                <a:cs typeface="Arial"/>
              </a:rPr>
              <a:t>Renewal</a:t>
            </a:r>
            <a:r>
              <a:rPr sz="1350" spc="155" dirty="0">
                <a:solidFill>
                  <a:srgbClr val="B3B3B3"/>
                </a:solidFill>
                <a:latin typeface="Arial"/>
                <a:cs typeface="Arial"/>
              </a:rPr>
              <a:t> </a:t>
            </a:r>
            <a:r>
              <a:rPr sz="1350" spc="-10" dirty="0">
                <a:solidFill>
                  <a:srgbClr val="B3B3B3"/>
                </a:solidFill>
                <a:latin typeface="Arial"/>
                <a:cs typeface="Arial"/>
              </a:rPr>
              <a:t>Information</a:t>
            </a:r>
            <a:endParaRPr sz="1350">
              <a:latin typeface="Arial"/>
              <a:cs typeface="Arial"/>
            </a:endParaRPr>
          </a:p>
        </p:txBody>
      </p:sp>
      <p:sp>
        <p:nvSpPr>
          <p:cNvPr id="16" name="object 16"/>
          <p:cNvSpPr txBox="1"/>
          <p:nvPr/>
        </p:nvSpPr>
        <p:spPr>
          <a:xfrm>
            <a:off x="16086441" y="10487770"/>
            <a:ext cx="2675255" cy="222250"/>
          </a:xfrm>
          <a:prstGeom prst="rect">
            <a:avLst/>
          </a:prstGeom>
        </p:spPr>
        <p:txBody>
          <a:bodyPr vert="horz" wrap="square" lIns="0" tIns="635" rIns="0" bIns="0" rtlCol="0">
            <a:spAutoFit/>
          </a:bodyPr>
          <a:lstStyle/>
          <a:p>
            <a:pPr marL="12700">
              <a:lnSpc>
                <a:spcPct val="100000"/>
              </a:lnSpc>
              <a:spcBef>
                <a:spcPts val="5"/>
              </a:spcBef>
            </a:pPr>
            <a:r>
              <a:rPr sz="1350" dirty="0">
                <a:solidFill>
                  <a:srgbClr val="003A70"/>
                </a:solidFill>
                <a:latin typeface="Arial"/>
                <a:cs typeface="Arial"/>
              </a:rPr>
              <a:t>Option</a:t>
            </a:r>
            <a:r>
              <a:rPr sz="1350" spc="155" dirty="0">
                <a:solidFill>
                  <a:srgbClr val="003A70"/>
                </a:solidFill>
                <a:latin typeface="Arial"/>
                <a:cs typeface="Arial"/>
              </a:rPr>
              <a:t> </a:t>
            </a:r>
            <a:r>
              <a:rPr sz="1350" dirty="0">
                <a:solidFill>
                  <a:srgbClr val="003A70"/>
                </a:solidFill>
                <a:latin typeface="Arial"/>
                <a:cs typeface="Arial"/>
              </a:rPr>
              <a:t>2:</a:t>
            </a:r>
            <a:r>
              <a:rPr sz="1350" spc="160" dirty="0">
                <a:solidFill>
                  <a:srgbClr val="003A70"/>
                </a:solidFill>
                <a:latin typeface="Arial"/>
                <a:cs typeface="Arial"/>
              </a:rPr>
              <a:t> </a:t>
            </a:r>
            <a:r>
              <a:rPr sz="1350" dirty="0">
                <a:solidFill>
                  <a:srgbClr val="003A70"/>
                </a:solidFill>
                <a:latin typeface="Arial"/>
                <a:cs typeface="Arial"/>
              </a:rPr>
              <a:t>Microsoft</a:t>
            </a:r>
            <a:r>
              <a:rPr sz="1350" spc="60" dirty="0">
                <a:solidFill>
                  <a:srgbClr val="003A70"/>
                </a:solidFill>
                <a:latin typeface="Arial"/>
                <a:cs typeface="Arial"/>
              </a:rPr>
              <a:t> </a:t>
            </a:r>
            <a:r>
              <a:rPr sz="1350" dirty="0">
                <a:solidFill>
                  <a:srgbClr val="003A70"/>
                </a:solidFill>
                <a:latin typeface="Arial"/>
                <a:cs typeface="Arial"/>
              </a:rPr>
              <a:t>Admin</a:t>
            </a:r>
            <a:r>
              <a:rPr sz="1350" spc="155" dirty="0">
                <a:solidFill>
                  <a:srgbClr val="003A70"/>
                </a:solidFill>
                <a:latin typeface="Arial"/>
                <a:cs typeface="Arial"/>
              </a:rPr>
              <a:t> </a:t>
            </a:r>
            <a:r>
              <a:rPr sz="1350" spc="-10" dirty="0">
                <a:solidFill>
                  <a:srgbClr val="003A70"/>
                </a:solidFill>
                <a:latin typeface="Arial"/>
                <a:cs typeface="Arial"/>
              </a:rPr>
              <a:t>Center</a:t>
            </a:r>
            <a:endParaRPr sz="135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E056954AE9064B8791C9281CA94F85" ma:contentTypeVersion="17" ma:contentTypeDescription="Create a new document." ma:contentTypeScope="" ma:versionID="5418860b1aa649308d657138368e481e">
  <xsd:schema xmlns:xsd="http://www.w3.org/2001/XMLSchema" xmlns:xs="http://www.w3.org/2001/XMLSchema" xmlns:p="http://schemas.microsoft.com/office/2006/metadata/properties" xmlns:ns2="bd5ef7bb-39f1-45bc-8ea0-3d4f4c428360" xmlns:ns3="bc885b56-f4a5-4dd6-a6a6-200f7cea7245" targetNamespace="http://schemas.microsoft.com/office/2006/metadata/properties" ma:root="true" ma:fieldsID="3bff5c568d2e7807068613275867e6bd" ns2:_="" ns3:_="">
    <xsd:import namespace="bd5ef7bb-39f1-45bc-8ea0-3d4f4c428360"/>
    <xsd:import namespace="bc885b56-f4a5-4dd6-a6a6-200f7cea72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Type_x0020_of_x0020_document"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ef7bb-39f1-45bc-8ea0-3d4f4c428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ype_x0020_of_x0020_document" ma:index="12" nillable="true" ma:displayName="Type of doc" ma:format="Dropdown" ma:internalName="Type_x0020_of_x0020_document">
      <xsd:simpleType>
        <xsd:restriction base="dms:Choice">
          <xsd:enumeration value="Blog post"/>
          <xsd:enumeration value="Media release"/>
          <xsd:enumeration value="Other"/>
          <xsd:enumeration value="Template"/>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584a0cf-2225-42df-974a-0761ffb7e3f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885b56-f4a5-4dd6-a6a6-200f7cea724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d8a4a5c-f0a1-4038-9dab-d5ff1d1d1ca7}" ma:internalName="TaxCatchAll" ma:showField="CatchAllData" ma:web="bc885b56-f4a5-4dd6-a6a6-200f7cea7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8A90A-FC19-43E0-A63E-0B5793D4222D}"/>
</file>

<file path=customXml/itemProps2.xml><?xml version="1.0" encoding="utf-8"?>
<ds:datastoreItem xmlns:ds="http://schemas.openxmlformats.org/officeDocument/2006/customXml" ds:itemID="{E8711605-EF3E-4A6F-809F-9CEB30A9A887}"/>
</file>

<file path=docProps/app.xml><?xml version="1.0" encoding="utf-8"?>
<Properties xmlns="http://schemas.openxmlformats.org/officeDocument/2006/extended-properties" xmlns:vt="http://schemas.openxmlformats.org/officeDocument/2006/docPropsVTypes">
  <Template/>
  <TotalTime>11</TotalTime>
  <Words>588</Words>
  <Application>Microsoft Office PowerPoint</Application>
  <PresentationFormat>Custom</PresentationFormat>
  <Paragraphs>73</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Information such as subscription renewal term date, activation date, and payment information can be accessed via one of the following methods.   Cloud Manager will show all subscriptions and licenses obtained through TechSoup, including any licenses that may in future include support fees.   Microsoft Admin Center will show all subscriptions and licenses obtained from TechSoup and other providers, such as Microsoft Direct.  </vt:lpstr>
      <vt:lpstr>Option 1: TechSoup Cloud Manager</vt:lpstr>
      <vt:lpstr>PowerPoint Presentation</vt:lpstr>
      <vt:lpstr>PowerPoint Presentation</vt:lpstr>
      <vt:lpstr>PowerPoint Presentation</vt:lpstr>
      <vt:lpstr>PowerPoint Presentation</vt:lpstr>
      <vt:lpstr>Option 2: Microsoft Admin Center</vt:lpstr>
      <vt:lpstr>PowerPoint Presentation</vt:lpstr>
      <vt:lpstr>PowerPoint Presentation</vt:lpstr>
      <vt:lpstr>How Can TechSoup Help You?</vt:lpstr>
      <vt:lpstr>techsoup.org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Jamie Costello</cp:lastModifiedBy>
  <cp:revision>9</cp:revision>
  <dcterms:created xsi:type="dcterms:W3CDTF">2022-10-04T18:49:40Z</dcterms:created>
  <dcterms:modified xsi:type="dcterms:W3CDTF">2022-12-07T23:26:55Z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2022-10-04T00:00:00Z</vt:filetime>
  </property>
  <property fmtid="{D5CDD505-2E9C-101B-9397-08002B2CF9AE}" pid="3" name="Creator">
    <vt:lpwstr>Adobe InDesign 17.4 (Macintosh)</vt:lpwstr>
  </property>
  <property fmtid="{D5CDD505-2E9C-101B-9397-08002B2CF9AE}" pid="4" name="LastSaved">
    <vt:filetime>2022-10-04T00:00:00Z</vt:filetime>
  </property>
  <property fmtid="{D5CDD505-2E9C-101B-9397-08002B2CF9AE}" pid="5" name="Producer">
    <vt:lpwstr>Adobe PDF Library 16.0.7</vt:lpwstr>
  </property>
</Properties>
</file>