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5" r:id="rId14"/>
    <p:sldId id="269" r:id="rId15"/>
    <p:sldId id="270" r:id="rId16"/>
    <p:sldId id="271" r:id="rId17"/>
    <p:sldId id="272" r:id="rId18"/>
    <p:sldId id="273" r:id="rId19"/>
    <p:sldId id="274" r:id="rId20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0E8"/>
    <a:srgbClr val="555555"/>
    <a:srgbClr val="006E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7BCE3A-1F4B-485A-94A1-8D1B95928F31}" v="1" dt="2023-03-08T23:27:24.68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63" d="100"/>
          <a:sy n="63" d="100"/>
        </p:scale>
        <p:origin x="120" y="3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50" b="0" i="0">
                <a:solidFill>
                  <a:srgbClr val="B3B3B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How</a:t>
            </a:r>
            <a:r>
              <a:rPr spc="155" dirty="0"/>
              <a:t> </a:t>
            </a:r>
            <a:r>
              <a:rPr dirty="0"/>
              <a:t>to</a:t>
            </a:r>
            <a:r>
              <a:rPr spc="155" dirty="0"/>
              <a:t> </a:t>
            </a:r>
            <a:r>
              <a:rPr dirty="0"/>
              <a:t>Move</a:t>
            </a:r>
            <a:r>
              <a:rPr spc="155" dirty="0"/>
              <a:t> </a:t>
            </a:r>
            <a:r>
              <a:rPr dirty="0"/>
              <a:t>from</a:t>
            </a:r>
            <a:r>
              <a:rPr spc="125" dirty="0"/>
              <a:t> </a:t>
            </a:r>
            <a:r>
              <a:rPr dirty="0"/>
              <a:t>TechSoup-Supported</a:t>
            </a:r>
            <a:r>
              <a:rPr spc="155" dirty="0"/>
              <a:t> </a:t>
            </a:r>
            <a:r>
              <a:rPr dirty="0"/>
              <a:t>Licenses</a:t>
            </a:r>
            <a:r>
              <a:rPr spc="155" dirty="0"/>
              <a:t> </a:t>
            </a:r>
            <a:r>
              <a:rPr dirty="0"/>
              <a:t>to</a:t>
            </a:r>
            <a:r>
              <a:rPr spc="160" dirty="0"/>
              <a:t> </a:t>
            </a:r>
            <a:r>
              <a:rPr dirty="0"/>
              <a:t>Microsoft</a:t>
            </a:r>
            <a:r>
              <a:rPr spc="155" dirty="0"/>
              <a:t> </a:t>
            </a:r>
            <a:r>
              <a:rPr spc="-10" dirty="0"/>
              <a:t>Direct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222222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55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1" i="0">
                <a:solidFill>
                  <a:srgbClr val="22222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50" b="0" i="0">
                <a:solidFill>
                  <a:srgbClr val="B3B3B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How</a:t>
            </a:r>
            <a:r>
              <a:rPr spc="155" dirty="0"/>
              <a:t> </a:t>
            </a:r>
            <a:r>
              <a:rPr dirty="0"/>
              <a:t>to</a:t>
            </a:r>
            <a:r>
              <a:rPr spc="155" dirty="0"/>
              <a:t> </a:t>
            </a:r>
            <a:r>
              <a:rPr dirty="0"/>
              <a:t>Move</a:t>
            </a:r>
            <a:r>
              <a:rPr spc="155" dirty="0"/>
              <a:t> </a:t>
            </a:r>
            <a:r>
              <a:rPr dirty="0"/>
              <a:t>from</a:t>
            </a:r>
            <a:r>
              <a:rPr spc="125" dirty="0"/>
              <a:t> </a:t>
            </a:r>
            <a:r>
              <a:rPr dirty="0"/>
              <a:t>TechSoup-Supported</a:t>
            </a:r>
            <a:r>
              <a:rPr spc="155" dirty="0"/>
              <a:t> </a:t>
            </a:r>
            <a:r>
              <a:rPr dirty="0"/>
              <a:t>Licenses</a:t>
            </a:r>
            <a:r>
              <a:rPr spc="155" dirty="0"/>
              <a:t> </a:t>
            </a:r>
            <a:r>
              <a:rPr dirty="0"/>
              <a:t>to</a:t>
            </a:r>
            <a:r>
              <a:rPr spc="160" dirty="0"/>
              <a:t> </a:t>
            </a:r>
            <a:r>
              <a:rPr dirty="0"/>
              <a:t>Microsoft</a:t>
            </a:r>
            <a:r>
              <a:rPr spc="155" dirty="0"/>
              <a:t> </a:t>
            </a:r>
            <a:r>
              <a:rPr spc="-10" dirty="0"/>
              <a:t>Direct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222222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55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1" i="0">
                <a:solidFill>
                  <a:srgbClr val="22222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50" b="0" i="0">
                <a:solidFill>
                  <a:srgbClr val="B3B3B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How</a:t>
            </a:r>
            <a:r>
              <a:rPr spc="155" dirty="0"/>
              <a:t> </a:t>
            </a:r>
            <a:r>
              <a:rPr dirty="0"/>
              <a:t>to</a:t>
            </a:r>
            <a:r>
              <a:rPr spc="155" dirty="0"/>
              <a:t> </a:t>
            </a:r>
            <a:r>
              <a:rPr dirty="0"/>
              <a:t>Move</a:t>
            </a:r>
            <a:r>
              <a:rPr spc="155" dirty="0"/>
              <a:t> </a:t>
            </a:r>
            <a:r>
              <a:rPr dirty="0"/>
              <a:t>from</a:t>
            </a:r>
            <a:r>
              <a:rPr spc="125" dirty="0"/>
              <a:t> </a:t>
            </a:r>
            <a:r>
              <a:rPr dirty="0"/>
              <a:t>TechSoup-Supported</a:t>
            </a:r>
            <a:r>
              <a:rPr spc="155" dirty="0"/>
              <a:t> </a:t>
            </a:r>
            <a:r>
              <a:rPr dirty="0"/>
              <a:t>Licenses</a:t>
            </a:r>
            <a:r>
              <a:rPr spc="155" dirty="0"/>
              <a:t> </a:t>
            </a:r>
            <a:r>
              <a:rPr dirty="0"/>
              <a:t>to</a:t>
            </a:r>
            <a:r>
              <a:rPr spc="160" dirty="0"/>
              <a:t> </a:t>
            </a:r>
            <a:r>
              <a:rPr dirty="0"/>
              <a:t>Microsoft</a:t>
            </a:r>
            <a:r>
              <a:rPr spc="155" dirty="0"/>
              <a:t> </a:t>
            </a:r>
            <a:r>
              <a:rPr spc="-10" dirty="0"/>
              <a:t>Direct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222222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55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A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1" i="0">
                <a:solidFill>
                  <a:srgbClr val="22222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50" b="0" i="0">
                <a:solidFill>
                  <a:srgbClr val="B3B3B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How</a:t>
            </a:r>
            <a:r>
              <a:rPr spc="155" dirty="0"/>
              <a:t> </a:t>
            </a:r>
            <a:r>
              <a:rPr dirty="0"/>
              <a:t>to</a:t>
            </a:r>
            <a:r>
              <a:rPr spc="155" dirty="0"/>
              <a:t> </a:t>
            </a:r>
            <a:r>
              <a:rPr dirty="0"/>
              <a:t>Move</a:t>
            </a:r>
            <a:r>
              <a:rPr spc="155" dirty="0"/>
              <a:t> </a:t>
            </a:r>
            <a:r>
              <a:rPr dirty="0"/>
              <a:t>from</a:t>
            </a:r>
            <a:r>
              <a:rPr spc="125" dirty="0"/>
              <a:t> </a:t>
            </a:r>
            <a:r>
              <a:rPr dirty="0"/>
              <a:t>TechSoup-Supported</a:t>
            </a:r>
            <a:r>
              <a:rPr spc="155" dirty="0"/>
              <a:t> </a:t>
            </a:r>
            <a:r>
              <a:rPr dirty="0"/>
              <a:t>Licenses</a:t>
            </a:r>
            <a:r>
              <a:rPr spc="155" dirty="0"/>
              <a:t> </a:t>
            </a:r>
            <a:r>
              <a:rPr dirty="0"/>
              <a:t>to</a:t>
            </a:r>
            <a:r>
              <a:rPr spc="160" dirty="0"/>
              <a:t> </a:t>
            </a:r>
            <a:r>
              <a:rPr dirty="0"/>
              <a:t>Microsoft</a:t>
            </a:r>
            <a:r>
              <a:rPr spc="155" dirty="0"/>
              <a:t> </a:t>
            </a:r>
            <a:r>
              <a:rPr spc="-10" dirty="0"/>
              <a:t>Direct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222222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55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350" b="0" i="0">
                <a:solidFill>
                  <a:srgbClr val="B3B3B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How</a:t>
            </a:r>
            <a:r>
              <a:rPr spc="155" dirty="0"/>
              <a:t> </a:t>
            </a:r>
            <a:r>
              <a:rPr dirty="0"/>
              <a:t>to</a:t>
            </a:r>
            <a:r>
              <a:rPr spc="155" dirty="0"/>
              <a:t> </a:t>
            </a:r>
            <a:r>
              <a:rPr dirty="0"/>
              <a:t>Move</a:t>
            </a:r>
            <a:r>
              <a:rPr spc="155" dirty="0"/>
              <a:t> </a:t>
            </a:r>
            <a:r>
              <a:rPr dirty="0"/>
              <a:t>from</a:t>
            </a:r>
            <a:r>
              <a:rPr spc="125" dirty="0"/>
              <a:t> </a:t>
            </a:r>
            <a:r>
              <a:rPr dirty="0"/>
              <a:t>TechSoup-Supported</a:t>
            </a:r>
            <a:r>
              <a:rPr spc="155" dirty="0"/>
              <a:t> </a:t>
            </a:r>
            <a:r>
              <a:rPr dirty="0"/>
              <a:t>Licenses</a:t>
            </a:r>
            <a:r>
              <a:rPr spc="155" dirty="0"/>
              <a:t> </a:t>
            </a:r>
            <a:r>
              <a:rPr dirty="0"/>
              <a:t>to</a:t>
            </a:r>
            <a:r>
              <a:rPr spc="160" dirty="0"/>
              <a:t> </a:t>
            </a:r>
            <a:r>
              <a:rPr dirty="0"/>
              <a:t>Microsoft</a:t>
            </a:r>
            <a:r>
              <a:rPr spc="155" dirty="0"/>
              <a:t> </a:t>
            </a:r>
            <a:r>
              <a:rPr spc="-10" dirty="0"/>
              <a:t>Direct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rgbClr val="222222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55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44326" y="1262496"/>
            <a:ext cx="15202535" cy="1407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1" i="0">
                <a:solidFill>
                  <a:srgbClr val="22222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7443" y="4662884"/>
            <a:ext cx="12714605" cy="2838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344326" y="10487770"/>
            <a:ext cx="5477509" cy="222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0" i="0">
                <a:solidFill>
                  <a:srgbClr val="B3B3B3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How</a:t>
            </a:r>
            <a:r>
              <a:rPr spc="155" dirty="0"/>
              <a:t> </a:t>
            </a:r>
            <a:r>
              <a:rPr dirty="0"/>
              <a:t>to</a:t>
            </a:r>
            <a:r>
              <a:rPr spc="155" dirty="0"/>
              <a:t> </a:t>
            </a:r>
            <a:r>
              <a:rPr dirty="0"/>
              <a:t>Move</a:t>
            </a:r>
            <a:r>
              <a:rPr spc="155" dirty="0"/>
              <a:t> </a:t>
            </a:r>
            <a:r>
              <a:rPr dirty="0"/>
              <a:t>from</a:t>
            </a:r>
            <a:r>
              <a:rPr spc="125" dirty="0"/>
              <a:t> </a:t>
            </a:r>
            <a:r>
              <a:rPr dirty="0"/>
              <a:t>TechSoup-Supported</a:t>
            </a:r>
            <a:r>
              <a:rPr spc="155" dirty="0"/>
              <a:t> </a:t>
            </a:r>
            <a:r>
              <a:rPr dirty="0"/>
              <a:t>Licenses</a:t>
            </a:r>
            <a:r>
              <a:rPr spc="155" dirty="0"/>
              <a:t> </a:t>
            </a:r>
            <a:r>
              <a:rPr dirty="0"/>
              <a:t>to</a:t>
            </a:r>
            <a:r>
              <a:rPr spc="160" dirty="0"/>
              <a:t> </a:t>
            </a:r>
            <a:r>
              <a:rPr dirty="0"/>
              <a:t>Microsoft</a:t>
            </a:r>
            <a:r>
              <a:rPr spc="155" dirty="0"/>
              <a:t> </a:t>
            </a:r>
            <a:r>
              <a:rPr spc="-10" dirty="0"/>
              <a:t>Direct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95620" y="10489284"/>
            <a:ext cx="27559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rgbClr val="222222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55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nectingup.org/donations/cloud-manager/introducin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echsoup.course.tc/catalog?type=microsoft-digital-skills-center" TargetMode="External"/><Relationship Id="rId2" Type="http://schemas.openxmlformats.org/officeDocument/2006/relationships/hyperlink" Target="http://forums.techsoup.org/cs/community/f/112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log.techsoup.org/posts/how-techsoup-makes-adopting-microsoft-cloud-solutions-easier" TargetMode="External"/><Relationship Id="rId5" Type="http://schemas.openxmlformats.org/officeDocument/2006/relationships/image" Target="../media/image20.png"/><Relationship Id="rId4" Type="http://schemas.openxmlformats.org/officeDocument/2006/relationships/hyperlink" Target="https://page.techsoup.org/office-365-support-service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chsoup.org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dmin.microsoft.com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dmin.microsoft.com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43881" y="1899913"/>
            <a:ext cx="9411970" cy="4378960"/>
          </a:xfrm>
          <a:prstGeom prst="rect">
            <a:avLst/>
          </a:prstGeom>
        </p:spPr>
        <p:txBody>
          <a:bodyPr vert="horz" wrap="square" lIns="0" tIns="161925" rIns="0" bIns="0" rtlCol="0">
            <a:spAutoFit/>
          </a:bodyPr>
          <a:lstStyle/>
          <a:p>
            <a:pPr marL="12700" marR="5080">
              <a:lnSpc>
                <a:spcPct val="87700"/>
              </a:lnSpc>
              <a:spcBef>
                <a:spcPts val="1275"/>
              </a:spcBef>
            </a:pPr>
            <a:r>
              <a:rPr sz="7950" b="1" dirty="0">
                <a:solidFill>
                  <a:srgbClr val="222222"/>
                </a:solidFill>
                <a:latin typeface="Arial"/>
                <a:cs typeface="Arial"/>
              </a:rPr>
              <a:t>How</a:t>
            </a:r>
            <a:r>
              <a:rPr sz="7950" b="1" spc="-10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7950" b="1" dirty="0">
                <a:solidFill>
                  <a:srgbClr val="222222"/>
                </a:solidFill>
                <a:latin typeface="Arial"/>
                <a:cs typeface="Arial"/>
              </a:rPr>
              <a:t>to</a:t>
            </a:r>
            <a:r>
              <a:rPr sz="7950" b="1" spc="-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7950" b="1" dirty="0">
                <a:solidFill>
                  <a:srgbClr val="222222"/>
                </a:solidFill>
                <a:latin typeface="Arial"/>
                <a:cs typeface="Arial"/>
              </a:rPr>
              <a:t>Move</a:t>
            </a:r>
            <a:r>
              <a:rPr sz="7950" b="1" spc="-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7950" b="1" spc="-20" dirty="0">
                <a:solidFill>
                  <a:srgbClr val="222222"/>
                </a:solidFill>
                <a:latin typeface="Arial"/>
                <a:cs typeface="Arial"/>
              </a:rPr>
              <a:t>from </a:t>
            </a:r>
            <a:r>
              <a:rPr sz="7600" b="1" spc="-890" dirty="0">
                <a:solidFill>
                  <a:srgbClr val="00C0E8"/>
                </a:solidFill>
                <a:latin typeface="Arial"/>
                <a:cs typeface="Arial"/>
              </a:rPr>
              <a:t>T</a:t>
            </a:r>
            <a:r>
              <a:rPr sz="7600" b="1" spc="-210" dirty="0">
                <a:solidFill>
                  <a:srgbClr val="00C0E8"/>
                </a:solidFill>
                <a:latin typeface="Arial"/>
                <a:cs typeface="Arial"/>
              </a:rPr>
              <a:t>e</a:t>
            </a:r>
            <a:r>
              <a:rPr sz="7600" b="1" spc="-215" dirty="0">
                <a:solidFill>
                  <a:srgbClr val="00C0E8"/>
                </a:solidFill>
                <a:latin typeface="Arial"/>
                <a:cs typeface="Arial"/>
              </a:rPr>
              <a:t>c</a:t>
            </a:r>
            <a:r>
              <a:rPr sz="7600" b="1" spc="-260" dirty="0">
                <a:solidFill>
                  <a:srgbClr val="00C0E8"/>
                </a:solidFill>
                <a:latin typeface="Arial"/>
                <a:cs typeface="Arial"/>
              </a:rPr>
              <a:t>h</a:t>
            </a:r>
            <a:r>
              <a:rPr sz="7600" b="1" spc="-254" dirty="0">
                <a:solidFill>
                  <a:srgbClr val="00C0E8"/>
                </a:solidFill>
                <a:latin typeface="Arial"/>
                <a:cs typeface="Arial"/>
              </a:rPr>
              <a:t>S</a:t>
            </a:r>
            <a:r>
              <a:rPr sz="7600" b="1" spc="-229" dirty="0">
                <a:solidFill>
                  <a:srgbClr val="00C0E8"/>
                </a:solidFill>
                <a:latin typeface="Arial"/>
                <a:cs typeface="Arial"/>
              </a:rPr>
              <a:t>o</a:t>
            </a:r>
            <a:r>
              <a:rPr sz="7600" b="1" spc="-235" dirty="0">
                <a:solidFill>
                  <a:srgbClr val="00C0E8"/>
                </a:solidFill>
                <a:latin typeface="Arial"/>
                <a:cs typeface="Arial"/>
              </a:rPr>
              <a:t>u</a:t>
            </a:r>
            <a:r>
              <a:rPr sz="7600" b="1" spc="-55" dirty="0">
                <a:solidFill>
                  <a:srgbClr val="00C0E8"/>
                </a:solidFill>
                <a:latin typeface="Arial"/>
                <a:cs typeface="Arial"/>
              </a:rPr>
              <a:t>p</a:t>
            </a:r>
            <a:r>
              <a:rPr sz="7600" b="1" spc="105" dirty="0">
                <a:solidFill>
                  <a:srgbClr val="00C0E8"/>
                </a:solidFill>
                <a:latin typeface="Arial"/>
                <a:cs typeface="Arial"/>
              </a:rPr>
              <a:t>-</a:t>
            </a:r>
            <a:r>
              <a:rPr sz="7600" b="1" spc="-135" dirty="0">
                <a:solidFill>
                  <a:srgbClr val="00C0E8"/>
                </a:solidFill>
                <a:latin typeface="Arial"/>
                <a:cs typeface="Arial"/>
              </a:rPr>
              <a:t>Supported </a:t>
            </a:r>
            <a:r>
              <a:rPr sz="7950" b="1" dirty="0">
                <a:solidFill>
                  <a:srgbClr val="00C0E8"/>
                </a:solidFill>
                <a:latin typeface="Arial"/>
                <a:cs typeface="Arial"/>
              </a:rPr>
              <a:t>Licenses</a:t>
            </a:r>
            <a:r>
              <a:rPr sz="7950" b="1" spc="-114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7950" b="1" spc="-25" dirty="0">
                <a:solidFill>
                  <a:srgbClr val="222222"/>
                </a:solidFill>
                <a:latin typeface="Arial"/>
                <a:cs typeface="Arial"/>
              </a:rPr>
              <a:t>to </a:t>
            </a:r>
            <a:r>
              <a:rPr sz="7950" b="1" dirty="0">
                <a:solidFill>
                  <a:srgbClr val="222222"/>
                </a:solidFill>
                <a:latin typeface="Arial"/>
                <a:cs typeface="Arial"/>
              </a:rPr>
              <a:t>Microsoft</a:t>
            </a:r>
            <a:r>
              <a:rPr sz="7950" b="1" spc="-25" dirty="0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sz="7950" b="1" spc="-10" dirty="0">
                <a:solidFill>
                  <a:srgbClr val="222222"/>
                </a:solidFill>
                <a:latin typeface="Arial"/>
                <a:cs typeface="Arial"/>
              </a:rPr>
              <a:t>Direct</a:t>
            </a:r>
            <a:endParaRPr sz="7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669" y="1342181"/>
            <a:ext cx="11371404" cy="41892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670" y="6593285"/>
            <a:ext cx="11371402" cy="318398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218103" y="1278722"/>
            <a:ext cx="3865879" cy="8216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6600"/>
              </a:lnSpc>
              <a:spcBef>
                <a:spcPts val="95"/>
              </a:spcBef>
            </a:pP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Check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out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and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confirm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spc="-20" dirty="0">
                <a:solidFill>
                  <a:srgbClr val="555555"/>
                </a:solidFill>
                <a:latin typeface="Arial"/>
                <a:cs typeface="Arial"/>
              </a:rPr>
              <a:t>your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billing</a:t>
            </a:r>
            <a:r>
              <a:rPr sz="2450" spc="-2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information.</a:t>
            </a:r>
            <a:endParaRPr sz="24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18103" y="7055510"/>
            <a:ext cx="367411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Click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the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b="1" dirty="0">
                <a:solidFill>
                  <a:srgbClr val="00739F"/>
                </a:solidFill>
                <a:latin typeface="Arial"/>
                <a:cs typeface="Arial"/>
              </a:rPr>
              <a:t>Assign</a:t>
            </a:r>
            <a:r>
              <a:rPr sz="2450" b="1" spc="-5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2450" b="1" dirty="0">
                <a:solidFill>
                  <a:srgbClr val="00739F"/>
                </a:solidFill>
                <a:latin typeface="Arial"/>
                <a:cs typeface="Arial"/>
              </a:rPr>
              <a:t>users</a:t>
            </a:r>
            <a:r>
              <a:rPr sz="2450" b="1" spc="-5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2450" b="1" spc="-25" dirty="0">
                <a:solidFill>
                  <a:srgbClr val="00739F"/>
                </a:solidFill>
                <a:latin typeface="Arial"/>
                <a:cs typeface="Arial"/>
              </a:rPr>
              <a:t>to</a:t>
            </a:r>
            <a:endParaRPr sz="24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18103" y="7453507"/>
            <a:ext cx="346392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dirty="0">
                <a:solidFill>
                  <a:srgbClr val="00739F"/>
                </a:solidFill>
                <a:latin typeface="Arial"/>
                <a:cs typeface="Arial"/>
              </a:rPr>
              <a:t>your</a:t>
            </a:r>
            <a:r>
              <a:rPr sz="2450" b="1" spc="-15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2450" b="1" dirty="0">
                <a:solidFill>
                  <a:srgbClr val="00739F"/>
                </a:solidFill>
                <a:latin typeface="Arial"/>
                <a:cs typeface="Arial"/>
              </a:rPr>
              <a:t>new </a:t>
            </a:r>
            <a:r>
              <a:rPr sz="2450" b="1" spc="-10" dirty="0">
                <a:solidFill>
                  <a:srgbClr val="00739F"/>
                </a:solidFill>
                <a:latin typeface="Arial"/>
                <a:cs typeface="Arial"/>
              </a:rPr>
              <a:t>subscription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.</a:t>
            </a:r>
            <a:endParaRPr sz="24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57025" y="1357026"/>
            <a:ext cx="506730" cy="506730"/>
          </a:xfrm>
          <a:custGeom>
            <a:avLst/>
            <a:gdLst/>
            <a:ahLst/>
            <a:cxnLst/>
            <a:rect l="l" t="t" r="r" b="b"/>
            <a:pathLst>
              <a:path w="506730" h="506730">
                <a:moveTo>
                  <a:pt x="253290" y="0"/>
                </a:moveTo>
                <a:lnTo>
                  <a:pt x="207760" y="4081"/>
                </a:lnTo>
                <a:lnTo>
                  <a:pt x="164908" y="15847"/>
                </a:lnTo>
                <a:lnTo>
                  <a:pt x="125448" y="34583"/>
                </a:lnTo>
                <a:lnTo>
                  <a:pt x="90097" y="59573"/>
                </a:lnTo>
                <a:lnTo>
                  <a:pt x="59570" y="90102"/>
                </a:lnTo>
                <a:lnTo>
                  <a:pt x="34581" y="125453"/>
                </a:lnTo>
                <a:lnTo>
                  <a:pt x="15846" y="164912"/>
                </a:lnTo>
                <a:lnTo>
                  <a:pt x="4080" y="207763"/>
                </a:lnTo>
                <a:lnTo>
                  <a:pt x="0" y="253290"/>
                </a:lnTo>
                <a:lnTo>
                  <a:pt x="4080" y="298820"/>
                </a:lnTo>
                <a:lnTo>
                  <a:pt x="15846" y="341673"/>
                </a:lnTo>
                <a:lnTo>
                  <a:pt x="34581" y="381132"/>
                </a:lnTo>
                <a:lnTo>
                  <a:pt x="59570" y="416483"/>
                </a:lnTo>
                <a:lnTo>
                  <a:pt x="90097" y="447011"/>
                </a:lnTo>
                <a:lnTo>
                  <a:pt x="125448" y="472000"/>
                </a:lnTo>
                <a:lnTo>
                  <a:pt x="164908" y="490735"/>
                </a:lnTo>
                <a:lnTo>
                  <a:pt x="207760" y="502500"/>
                </a:lnTo>
                <a:lnTo>
                  <a:pt x="253290" y="506581"/>
                </a:lnTo>
                <a:lnTo>
                  <a:pt x="298820" y="502500"/>
                </a:lnTo>
                <a:lnTo>
                  <a:pt x="341673" y="490735"/>
                </a:lnTo>
                <a:lnTo>
                  <a:pt x="381132" y="472000"/>
                </a:lnTo>
                <a:lnTo>
                  <a:pt x="416483" y="447011"/>
                </a:lnTo>
                <a:lnTo>
                  <a:pt x="447011" y="416483"/>
                </a:lnTo>
                <a:lnTo>
                  <a:pt x="472000" y="381132"/>
                </a:lnTo>
                <a:lnTo>
                  <a:pt x="490735" y="341673"/>
                </a:lnTo>
                <a:lnTo>
                  <a:pt x="502500" y="298820"/>
                </a:lnTo>
                <a:lnTo>
                  <a:pt x="506581" y="253290"/>
                </a:lnTo>
                <a:lnTo>
                  <a:pt x="502500" y="207763"/>
                </a:lnTo>
                <a:lnTo>
                  <a:pt x="490735" y="164912"/>
                </a:lnTo>
                <a:lnTo>
                  <a:pt x="472000" y="125453"/>
                </a:lnTo>
                <a:lnTo>
                  <a:pt x="447011" y="90102"/>
                </a:lnTo>
                <a:lnTo>
                  <a:pt x="416483" y="59573"/>
                </a:lnTo>
                <a:lnTo>
                  <a:pt x="381132" y="34583"/>
                </a:lnTo>
                <a:lnTo>
                  <a:pt x="341673" y="15847"/>
                </a:lnTo>
                <a:lnTo>
                  <a:pt x="298820" y="4081"/>
                </a:lnTo>
                <a:lnTo>
                  <a:pt x="253290" y="0"/>
                </a:lnTo>
                <a:close/>
              </a:path>
            </a:pathLst>
          </a:custGeom>
          <a:solidFill>
            <a:srgbClr val="0073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07354" y="1389195"/>
            <a:ext cx="206375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5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57025" y="7112706"/>
            <a:ext cx="506730" cy="506730"/>
          </a:xfrm>
          <a:custGeom>
            <a:avLst/>
            <a:gdLst/>
            <a:ahLst/>
            <a:cxnLst/>
            <a:rect l="l" t="t" r="r" b="b"/>
            <a:pathLst>
              <a:path w="506730" h="506729">
                <a:moveTo>
                  <a:pt x="253290" y="0"/>
                </a:moveTo>
                <a:lnTo>
                  <a:pt x="207760" y="4080"/>
                </a:lnTo>
                <a:lnTo>
                  <a:pt x="164908" y="15846"/>
                </a:lnTo>
                <a:lnTo>
                  <a:pt x="125448" y="34581"/>
                </a:lnTo>
                <a:lnTo>
                  <a:pt x="90097" y="59570"/>
                </a:lnTo>
                <a:lnTo>
                  <a:pt x="59570" y="90097"/>
                </a:lnTo>
                <a:lnTo>
                  <a:pt x="34581" y="125448"/>
                </a:lnTo>
                <a:lnTo>
                  <a:pt x="15846" y="164908"/>
                </a:lnTo>
                <a:lnTo>
                  <a:pt x="4080" y="207760"/>
                </a:lnTo>
                <a:lnTo>
                  <a:pt x="0" y="253290"/>
                </a:lnTo>
                <a:lnTo>
                  <a:pt x="4080" y="298820"/>
                </a:lnTo>
                <a:lnTo>
                  <a:pt x="15846" y="341673"/>
                </a:lnTo>
                <a:lnTo>
                  <a:pt x="34581" y="381132"/>
                </a:lnTo>
                <a:lnTo>
                  <a:pt x="59570" y="416483"/>
                </a:lnTo>
                <a:lnTo>
                  <a:pt x="90097" y="447011"/>
                </a:lnTo>
                <a:lnTo>
                  <a:pt x="125448" y="472000"/>
                </a:lnTo>
                <a:lnTo>
                  <a:pt x="164908" y="490735"/>
                </a:lnTo>
                <a:lnTo>
                  <a:pt x="207760" y="502500"/>
                </a:lnTo>
                <a:lnTo>
                  <a:pt x="253290" y="506581"/>
                </a:lnTo>
                <a:lnTo>
                  <a:pt x="298820" y="502500"/>
                </a:lnTo>
                <a:lnTo>
                  <a:pt x="341673" y="490735"/>
                </a:lnTo>
                <a:lnTo>
                  <a:pt x="381132" y="472000"/>
                </a:lnTo>
                <a:lnTo>
                  <a:pt x="416483" y="447011"/>
                </a:lnTo>
                <a:lnTo>
                  <a:pt x="447011" y="416483"/>
                </a:lnTo>
                <a:lnTo>
                  <a:pt x="472000" y="381132"/>
                </a:lnTo>
                <a:lnTo>
                  <a:pt x="490735" y="341673"/>
                </a:lnTo>
                <a:lnTo>
                  <a:pt x="502500" y="298820"/>
                </a:lnTo>
                <a:lnTo>
                  <a:pt x="506581" y="253290"/>
                </a:lnTo>
                <a:lnTo>
                  <a:pt x="502500" y="207760"/>
                </a:lnTo>
                <a:lnTo>
                  <a:pt x="490735" y="164908"/>
                </a:lnTo>
                <a:lnTo>
                  <a:pt x="472000" y="125448"/>
                </a:lnTo>
                <a:lnTo>
                  <a:pt x="447011" y="90097"/>
                </a:lnTo>
                <a:lnTo>
                  <a:pt x="416483" y="59570"/>
                </a:lnTo>
                <a:lnTo>
                  <a:pt x="381132" y="34581"/>
                </a:lnTo>
                <a:lnTo>
                  <a:pt x="341673" y="15846"/>
                </a:lnTo>
                <a:lnTo>
                  <a:pt x="298820" y="4080"/>
                </a:lnTo>
                <a:lnTo>
                  <a:pt x="253290" y="0"/>
                </a:lnTo>
                <a:close/>
              </a:path>
            </a:pathLst>
          </a:custGeom>
          <a:solidFill>
            <a:srgbClr val="0073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07354" y="7144875"/>
            <a:ext cx="206375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55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716528" y="7683816"/>
            <a:ext cx="4857115" cy="1382395"/>
            <a:chOff x="5716528" y="7683816"/>
            <a:chExt cx="4857115" cy="1382395"/>
          </a:xfrm>
        </p:grpSpPr>
        <p:sp>
          <p:nvSpPr>
            <p:cNvPr id="12" name="object 12"/>
            <p:cNvSpPr/>
            <p:nvPr/>
          </p:nvSpPr>
          <p:spPr>
            <a:xfrm>
              <a:off x="8644584" y="8722771"/>
              <a:ext cx="1918970" cy="333375"/>
            </a:xfrm>
            <a:custGeom>
              <a:avLst/>
              <a:gdLst/>
              <a:ahLst/>
              <a:cxnLst/>
              <a:rect l="l" t="t" r="r" b="b"/>
              <a:pathLst>
                <a:path w="1918970" h="333375">
                  <a:moveTo>
                    <a:pt x="0" y="332890"/>
                  </a:moveTo>
                  <a:lnTo>
                    <a:pt x="1918412" y="332890"/>
                  </a:lnTo>
                  <a:lnTo>
                    <a:pt x="1918412" y="0"/>
                  </a:lnTo>
                  <a:lnTo>
                    <a:pt x="0" y="0"/>
                  </a:lnTo>
                  <a:lnTo>
                    <a:pt x="0" y="332890"/>
                  </a:lnTo>
                  <a:close/>
                </a:path>
              </a:pathLst>
            </a:custGeom>
            <a:ln w="20941">
              <a:solidFill>
                <a:srgbClr val="0073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726999" y="7694287"/>
              <a:ext cx="2914650" cy="1254760"/>
            </a:xfrm>
            <a:custGeom>
              <a:avLst/>
              <a:gdLst/>
              <a:ahLst/>
              <a:cxnLst/>
              <a:rect l="l" t="t" r="r" b="b"/>
              <a:pathLst>
                <a:path w="2914650" h="1254759">
                  <a:moveTo>
                    <a:pt x="2914529" y="1254464"/>
                  </a:moveTo>
                  <a:lnTo>
                    <a:pt x="1200172" y="1254464"/>
                  </a:lnTo>
                  <a:lnTo>
                    <a:pt x="1200172" y="0"/>
                  </a:lnTo>
                  <a:lnTo>
                    <a:pt x="0" y="0"/>
                  </a:lnTo>
                </a:path>
              </a:pathLst>
            </a:custGeom>
            <a:ln w="20941">
              <a:solidFill>
                <a:srgbClr val="0073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55"/>
              </a:lnSpc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How</a:t>
            </a:r>
            <a:r>
              <a:rPr spc="155" dirty="0"/>
              <a:t> </a:t>
            </a:r>
            <a:r>
              <a:rPr dirty="0"/>
              <a:t>to</a:t>
            </a:r>
            <a:r>
              <a:rPr spc="155" dirty="0"/>
              <a:t> </a:t>
            </a:r>
            <a:r>
              <a:rPr dirty="0"/>
              <a:t>Move</a:t>
            </a:r>
            <a:r>
              <a:rPr spc="155" dirty="0"/>
              <a:t> </a:t>
            </a:r>
            <a:r>
              <a:rPr dirty="0"/>
              <a:t>from</a:t>
            </a:r>
            <a:r>
              <a:rPr spc="125" dirty="0"/>
              <a:t> </a:t>
            </a:r>
            <a:r>
              <a:rPr dirty="0"/>
              <a:t>TechSoup-Supported</a:t>
            </a:r>
            <a:r>
              <a:rPr spc="155" dirty="0"/>
              <a:t> </a:t>
            </a:r>
            <a:r>
              <a:rPr dirty="0"/>
              <a:t>Licenses</a:t>
            </a:r>
            <a:r>
              <a:rPr spc="155" dirty="0"/>
              <a:t> </a:t>
            </a:r>
            <a:r>
              <a:rPr dirty="0"/>
              <a:t>to</a:t>
            </a:r>
            <a:r>
              <a:rPr spc="160" dirty="0"/>
              <a:t> </a:t>
            </a:r>
            <a:r>
              <a:rPr dirty="0"/>
              <a:t>Microsoft</a:t>
            </a:r>
            <a:r>
              <a:rPr spc="155" dirty="0"/>
              <a:t> </a:t>
            </a:r>
            <a:r>
              <a:rPr spc="-10" dirty="0"/>
              <a:t>Direct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4446361" y="10487770"/>
            <a:ext cx="4313555" cy="22225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Part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1: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Create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Replacement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Microsoft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Direct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spc="-10" dirty="0">
                <a:solidFill>
                  <a:srgbClr val="00739F"/>
                </a:solidFill>
                <a:latin typeface="Arial"/>
                <a:cs typeface="Arial"/>
              </a:rPr>
              <a:t>Licenses</a:t>
            </a:r>
            <a:endParaRPr sz="1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61828" y="1357027"/>
            <a:ext cx="14285594" cy="7393305"/>
            <a:chOff x="4461828" y="1357027"/>
            <a:chExt cx="14285594" cy="7393305"/>
          </a:xfrm>
        </p:grpSpPr>
        <p:pic>
          <p:nvPicPr>
            <p:cNvPr id="3" name="object 3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5668" y="1357027"/>
              <a:ext cx="11371404" cy="73932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764130" y="4176553"/>
              <a:ext cx="8670290" cy="4174490"/>
            </a:xfrm>
            <a:custGeom>
              <a:avLst/>
              <a:gdLst/>
              <a:ahLst/>
              <a:cxnLst/>
              <a:rect l="l" t="t" r="r" b="b"/>
              <a:pathLst>
                <a:path w="8670290" h="4174490">
                  <a:moveTo>
                    <a:pt x="0" y="605416"/>
                  </a:moveTo>
                  <a:lnTo>
                    <a:pt x="1193680" y="605416"/>
                  </a:lnTo>
                  <a:lnTo>
                    <a:pt x="1193680" y="249406"/>
                  </a:lnTo>
                  <a:lnTo>
                    <a:pt x="0" y="249406"/>
                  </a:lnTo>
                  <a:lnTo>
                    <a:pt x="0" y="605416"/>
                  </a:lnTo>
                  <a:close/>
                </a:path>
                <a:path w="8670290" h="4174490">
                  <a:moveTo>
                    <a:pt x="6185612" y="4174040"/>
                  </a:moveTo>
                  <a:lnTo>
                    <a:pt x="7748455" y="4174040"/>
                  </a:lnTo>
                  <a:lnTo>
                    <a:pt x="7748455" y="3738608"/>
                  </a:lnTo>
                  <a:lnTo>
                    <a:pt x="6185612" y="3738608"/>
                  </a:lnTo>
                  <a:lnTo>
                    <a:pt x="6185612" y="4174040"/>
                  </a:lnTo>
                  <a:close/>
                </a:path>
                <a:path w="8670290" h="4174490">
                  <a:moveTo>
                    <a:pt x="6477834" y="2387864"/>
                  </a:moveTo>
                  <a:lnTo>
                    <a:pt x="8669893" y="2387864"/>
                  </a:lnTo>
                  <a:lnTo>
                    <a:pt x="8669893" y="0"/>
                  </a:lnTo>
                  <a:lnTo>
                    <a:pt x="6477834" y="0"/>
                  </a:lnTo>
                  <a:lnTo>
                    <a:pt x="6477834" y="2387864"/>
                  </a:lnTo>
                  <a:close/>
                </a:path>
              </a:pathLst>
            </a:custGeom>
            <a:ln w="20941">
              <a:solidFill>
                <a:srgbClr val="0073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472299" y="4166086"/>
              <a:ext cx="4288790" cy="401320"/>
            </a:xfrm>
            <a:custGeom>
              <a:avLst/>
              <a:gdLst/>
              <a:ahLst/>
              <a:cxnLst/>
              <a:rect l="l" t="t" r="r" b="b"/>
              <a:pathLst>
                <a:path w="4288790" h="401320">
                  <a:moveTo>
                    <a:pt x="4288780" y="400773"/>
                  </a:moveTo>
                  <a:lnTo>
                    <a:pt x="2522247" y="400773"/>
                  </a:lnTo>
                  <a:lnTo>
                    <a:pt x="2522247" y="0"/>
                  </a:lnTo>
                  <a:lnTo>
                    <a:pt x="0" y="0"/>
                  </a:lnTo>
                </a:path>
              </a:pathLst>
            </a:custGeom>
            <a:ln w="20941">
              <a:solidFill>
                <a:srgbClr val="0073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279144" y="8132882"/>
              <a:ext cx="9671050" cy="0"/>
            </a:xfrm>
            <a:custGeom>
              <a:avLst/>
              <a:gdLst/>
              <a:ahLst/>
              <a:cxnLst/>
              <a:rect l="l" t="t" r="r" b="b"/>
              <a:pathLst>
                <a:path w="9671050">
                  <a:moveTo>
                    <a:pt x="9670595" y="0"/>
                  </a:moveTo>
                  <a:lnTo>
                    <a:pt x="0" y="0"/>
                  </a:lnTo>
                </a:path>
              </a:pathLst>
            </a:custGeom>
            <a:ln w="20941">
              <a:solidFill>
                <a:srgbClr val="0073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31653" y="6157831"/>
              <a:ext cx="9114790" cy="0"/>
            </a:xfrm>
            <a:custGeom>
              <a:avLst/>
              <a:gdLst/>
              <a:ahLst/>
              <a:cxnLst/>
              <a:rect l="l" t="t" r="r" b="b"/>
              <a:pathLst>
                <a:path w="9114790">
                  <a:moveTo>
                    <a:pt x="9114685" y="0"/>
                  </a:moveTo>
                  <a:lnTo>
                    <a:pt x="0" y="0"/>
                  </a:lnTo>
                </a:path>
              </a:pathLst>
            </a:custGeom>
            <a:ln w="20941">
              <a:solidFill>
                <a:srgbClr val="0073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218103" y="3918862"/>
            <a:ext cx="217360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Select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the </a:t>
            </a:r>
            <a:r>
              <a:rPr sz="2450" b="1" spc="-20" dirty="0">
                <a:solidFill>
                  <a:srgbClr val="00739F"/>
                </a:solidFill>
                <a:latin typeface="Arial"/>
                <a:cs typeface="Arial"/>
              </a:rPr>
              <a:t>user</a:t>
            </a:r>
            <a:endParaRPr sz="24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18103" y="4295814"/>
            <a:ext cx="4582160" cy="40049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18135">
              <a:lnSpc>
                <a:spcPct val="106600"/>
              </a:lnSpc>
              <a:spcBef>
                <a:spcPts val="95"/>
              </a:spcBef>
            </a:pP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you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want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to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add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the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license </a:t>
            </a:r>
            <a:r>
              <a:rPr sz="2450" spc="-25" dirty="0">
                <a:solidFill>
                  <a:srgbClr val="555555"/>
                </a:solidFill>
                <a:latin typeface="Arial"/>
                <a:cs typeface="Arial"/>
              </a:rPr>
              <a:t>to.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Then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the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right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hand pane </a:t>
            </a:r>
            <a:r>
              <a:rPr sz="2450" spc="-20" dirty="0">
                <a:solidFill>
                  <a:srgbClr val="555555"/>
                </a:solidFill>
                <a:latin typeface="Arial"/>
                <a:cs typeface="Arial"/>
              </a:rPr>
              <a:t>will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open</a:t>
            </a:r>
            <a:r>
              <a:rPr sz="2450" spc="-2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spc="-25" dirty="0">
                <a:solidFill>
                  <a:srgbClr val="555555"/>
                </a:solidFill>
                <a:latin typeface="Arial"/>
                <a:cs typeface="Arial"/>
              </a:rPr>
              <a:t>up.</a:t>
            </a:r>
            <a:endParaRPr sz="2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Select </a:t>
            </a:r>
            <a:r>
              <a:rPr sz="2450" b="1" dirty="0">
                <a:solidFill>
                  <a:srgbClr val="00739F"/>
                </a:solidFill>
                <a:latin typeface="Arial"/>
                <a:cs typeface="Arial"/>
              </a:rPr>
              <a:t>Licenses</a:t>
            </a:r>
            <a:r>
              <a:rPr sz="2450" b="1" spc="5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2450" b="1" dirty="0">
                <a:solidFill>
                  <a:srgbClr val="00739F"/>
                </a:solidFill>
                <a:latin typeface="Arial"/>
                <a:cs typeface="Arial"/>
              </a:rPr>
              <a:t>and</a:t>
            </a:r>
            <a:r>
              <a:rPr sz="2450" b="1" spc="-95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2450" b="1" spc="-20" dirty="0">
                <a:solidFill>
                  <a:srgbClr val="00739F"/>
                </a:solidFill>
                <a:latin typeface="Arial"/>
                <a:cs typeface="Arial"/>
              </a:rPr>
              <a:t>Apps</a:t>
            </a:r>
            <a:endParaRPr sz="2450">
              <a:latin typeface="Arial"/>
              <a:cs typeface="Arial"/>
            </a:endParaRPr>
          </a:p>
          <a:p>
            <a:pPr marL="12700" marR="5080">
              <a:lnSpc>
                <a:spcPct val="106600"/>
              </a:lnSpc>
            </a:pP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and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check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the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boxes for 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licenses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you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want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to assign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to 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them.</a:t>
            </a:r>
            <a:endParaRPr sz="2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Remember</a:t>
            </a:r>
            <a:r>
              <a:rPr sz="2450" spc="-3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spc="-25" dirty="0">
                <a:solidFill>
                  <a:srgbClr val="555555"/>
                </a:solidFill>
                <a:latin typeface="Arial"/>
                <a:cs typeface="Arial"/>
              </a:rPr>
              <a:t>to</a:t>
            </a:r>
            <a:endParaRPr sz="2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450" b="1" dirty="0">
                <a:solidFill>
                  <a:srgbClr val="00739F"/>
                </a:solidFill>
                <a:latin typeface="Arial"/>
                <a:cs typeface="Arial"/>
              </a:rPr>
              <a:t>Save</a:t>
            </a:r>
            <a:r>
              <a:rPr sz="2450" b="1" spc="-15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2450" b="1" dirty="0">
                <a:solidFill>
                  <a:srgbClr val="00739F"/>
                </a:solidFill>
                <a:latin typeface="Arial"/>
                <a:cs typeface="Arial"/>
              </a:rPr>
              <a:t>your </a:t>
            </a:r>
            <a:r>
              <a:rPr sz="2450" b="1" spc="-10" dirty="0">
                <a:solidFill>
                  <a:srgbClr val="00739F"/>
                </a:solidFill>
                <a:latin typeface="Arial"/>
                <a:cs typeface="Arial"/>
              </a:rPr>
              <a:t>Changes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.</a:t>
            </a:r>
            <a:endParaRPr sz="24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57025" y="3976117"/>
            <a:ext cx="506730" cy="506730"/>
          </a:xfrm>
          <a:custGeom>
            <a:avLst/>
            <a:gdLst/>
            <a:ahLst/>
            <a:cxnLst/>
            <a:rect l="l" t="t" r="r" b="b"/>
            <a:pathLst>
              <a:path w="506730" h="506729">
                <a:moveTo>
                  <a:pt x="253290" y="0"/>
                </a:moveTo>
                <a:lnTo>
                  <a:pt x="207760" y="4080"/>
                </a:lnTo>
                <a:lnTo>
                  <a:pt x="164908" y="15846"/>
                </a:lnTo>
                <a:lnTo>
                  <a:pt x="125448" y="34581"/>
                </a:lnTo>
                <a:lnTo>
                  <a:pt x="90097" y="59570"/>
                </a:lnTo>
                <a:lnTo>
                  <a:pt x="59570" y="90097"/>
                </a:lnTo>
                <a:lnTo>
                  <a:pt x="34581" y="125448"/>
                </a:lnTo>
                <a:lnTo>
                  <a:pt x="15846" y="164908"/>
                </a:lnTo>
                <a:lnTo>
                  <a:pt x="4080" y="207760"/>
                </a:lnTo>
                <a:lnTo>
                  <a:pt x="0" y="253290"/>
                </a:lnTo>
                <a:lnTo>
                  <a:pt x="4080" y="298820"/>
                </a:lnTo>
                <a:lnTo>
                  <a:pt x="15846" y="341673"/>
                </a:lnTo>
                <a:lnTo>
                  <a:pt x="34581" y="381132"/>
                </a:lnTo>
                <a:lnTo>
                  <a:pt x="59570" y="416483"/>
                </a:lnTo>
                <a:lnTo>
                  <a:pt x="90097" y="447011"/>
                </a:lnTo>
                <a:lnTo>
                  <a:pt x="125448" y="472000"/>
                </a:lnTo>
                <a:lnTo>
                  <a:pt x="164908" y="490735"/>
                </a:lnTo>
                <a:lnTo>
                  <a:pt x="207760" y="502500"/>
                </a:lnTo>
                <a:lnTo>
                  <a:pt x="253290" y="506581"/>
                </a:lnTo>
                <a:lnTo>
                  <a:pt x="298820" y="502500"/>
                </a:lnTo>
                <a:lnTo>
                  <a:pt x="341673" y="490735"/>
                </a:lnTo>
                <a:lnTo>
                  <a:pt x="381132" y="472000"/>
                </a:lnTo>
                <a:lnTo>
                  <a:pt x="416483" y="447011"/>
                </a:lnTo>
                <a:lnTo>
                  <a:pt x="447011" y="416483"/>
                </a:lnTo>
                <a:lnTo>
                  <a:pt x="472000" y="381132"/>
                </a:lnTo>
                <a:lnTo>
                  <a:pt x="490735" y="341673"/>
                </a:lnTo>
                <a:lnTo>
                  <a:pt x="502500" y="298820"/>
                </a:lnTo>
                <a:lnTo>
                  <a:pt x="506581" y="253290"/>
                </a:lnTo>
                <a:lnTo>
                  <a:pt x="502500" y="207760"/>
                </a:lnTo>
                <a:lnTo>
                  <a:pt x="490735" y="164908"/>
                </a:lnTo>
                <a:lnTo>
                  <a:pt x="472000" y="125448"/>
                </a:lnTo>
                <a:lnTo>
                  <a:pt x="447011" y="90097"/>
                </a:lnTo>
                <a:lnTo>
                  <a:pt x="416483" y="59570"/>
                </a:lnTo>
                <a:lnTo>
                  <a:pt x="381132" y="34581"/>
                </a:lnTo>
                <a:lnTo>
                  <a:pt x="341673" y="15846"/>
                </a:lnTo>
                <a:lnTo>
                  <a:pt x="298820" y="4080"/>
                </a:lnTo>
                <a:lnTo>
                  <a:pt x="253290" y="0"/>
                </a:lnTo>
                <a:close/>
              </a:path>
            </a:pathLst>
          </a:custGeom>
          <a:solidFill>
            <a:srgbClr val="0073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507354" y="4008288"/>
            <a:ext cx="206375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255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55"/>
              </a:lnSpc>
            </a:pPr>
            <a:fld id="{81D60167-4931-47E6-BA6A-407CBD079E47}" type="slidenum">
              <a:rPr spc="-25" dirty="0"/>
              <a:t>11</a:t>
            </a:fld>
            <a:endParaRPr spc="-25" dirty="0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How</a:t>
            </a:r>
            <a:r>
              <a:rPr spc="155" dirty="0"/>
              <a:t> </a:t>
            </a:r>
            <a:r>
              <a:rPr dirty="0"/>
              <a:t>to</a:t>
            </a:r>
            <a:r>
              <a:rPr spc="155" dirty="0"/>
              <a:t> </a:t>
            </a:r>
            <a:r>
              <a:rPr dirty="0"/>
              <a:t>Move</a:t>
            </a:r>
            <a:r>
              <a:rPr spc="155" dirty="0"/>
              <a:t> </a:t>
            </a:r>
            <a:r>
              <a:rPr dirty="0"/>
              <a:t>from</a:t>
            </a:r>
            <a:r>
              <a:rPr spc="125" dirty="0"/>
              <a:t> </a:t>
            </a:r>
            <a:r>
              <a:rPr dirty="0"/>
              <a:t>TechSoup-Supported</a:t>
            </a:r>
            <a:r>
              <a:rPr spc="155" dirty="0"/>
              <a:t> </a:t>
            </a:r>
            <a:r>
              <a:rPr dirty="0"/>
              <a:t>Licenses</a:t>
            </a:r>
            <a:r>
              <a:rPr spc="155" dirty="0"/>
              <a:t> </a:t>
            </a:r>
            <a:r>
              <a:rPr dirty="0"/>
              <a:t>to</a:t>
            </a:r>
            <a:r>
              <a:rPr spc="160" dirty="0"/>
              <a:t> </a:t>
            </a:r>
            <a:r>
              <a:rPr dirty="0"/>
              <a:t>Microsoft</a:t>
            </a:r>
            <a:r>
              <a:rPr spc="155" dirty="0"/>
              <a:t> </a:t>
            </a:r>
            <a:r>
              <a:rPr spc="-10" dirty="0"/>
              <a:t>Direct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4446361" y="10487770"/>
            <a:ext cx="4313555" cy="22225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Part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1: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Create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Replacement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Microsoft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Direct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spc="-10" dirty="0">
                <a:solidFill>
                  <a:srgbClr val="00739F"/>
                </a:solidFill>
                <a:latin typeface="Arial"/>
                <a:cs typeface="Arial"/>
              </a:rPr>
              <a:t>Licenses</a:t>
            </a:r>
            <a:endParaRPr sz="1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3720" y="10500470"/>
            <a:ext cx="18013680" cy="196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25"/>
              </a:lnSpc>
              <a:tabLst>
                <a:tab pos="622935" algn="l"/>
                <a:tab pos="14288135" algn="l"/>
              </a:tabLst>
            </a:pPr>
            <a:r>
              <a:rPr sz="1950" spc="-37" baseline="2136" dirty="0">
                <a:solidFill>
                  <a:srgbClr val="222222"/>
                </a:solidFill>
                <a:latin typeface="Arial"/>
                <a:cs typeface="Arial"/>
              </a:rPr>
              <a:t>12</a:t>
            </a:r>
            <a:r>
              <a:rPr sz="1950" baseline="2136" dirty="0">
                <a:solidFill>
                  <a:srgbClr val="222222"/>
                </a:solidFill>
                <a:latin typeface="Arial"/>
                <a:cs typeface="Arial"/>
              </a:rPr>
              <a:t>	</a:t>
            </a:r>
            <a:r>
              <a:rPr sz="1350" dirty="0">
                <a:solidFill>
                  <a:srgbClr val="B3B3B3"/>
                </a:solidFill>
                <a:latin typeface="Arial"/>
                <a:cs typeface="Arial"/>
              </a:rPr>
              <a:t>How</a:t>
            </a:r>
            <a:r>
              <a:rPr sz="1350" spc="155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B3B3B3"/>
                </a:solidFill>
                <a:latin typeface="Arial"/>
                <a:cs typeface="Arial"/>
              </a:rPr>
              <a:t>to</a:t>
            </a:r>
            <a:r>
              <a:rPr sz="1350" spc="155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B3B3B3"/>
                </a:solidFill>
                <a:latin typeface="Arial"/>
                <a:cs typeface="Arial"/>
              </a:rPr>
              <a:t>Move</a:t>
            </a:r>
            <a:r>
              <a:rPr sz="1350" spc="155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B3B3B3"/>
                </a:solidFill>
                <a:latin typeface="Arial"/>
                <a:cs typeface="Arial"/>
              </a:rPr>
              <a:t>from</a:t>
            </a:r>
            <a:r>
              <a:rPr sz="1350" spc="125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B3B3B3"/>
                </a:solidFill>
                <a:latin typeface="Arial"/>
                <a:cs typeface="Arial"/>
              </a:rPr>
              <a:t>TechSoup-Supported</a:t>
            </a:r>
            <a:r>
              <a:rPr sz="1350" spc="155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B3B3B3"/>
                </a:solidFill>
                <a:latin typeface="Arial"/>
                <a:cs typeface="Arial"/>
              </a:rPr>
              <a:t>Licenses</a:t>
            </a:r>
            <a:r>
              <a:rPr sz="1350" spc="155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B3B3B3"/>
                </a:solidFill>
                <a:latin typeface="Arial"/>
                <a:cs typeface="Arial"/>
              </a:rPr>
              <a:t>to</a:t>
            </a:r>
            <a:r>
              <a:rPr sz="1350" spc="160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B3B3B3"/>
                </a:solidFill>
                <a:latin typeface="Arial"/>
                <a:cs typeface="Arial"/>
              </a:rPr>
              <a:t>Microsoft</a:t>
            </a:r>
            <a:r>
              <a:rPr sz="1350" spc="155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1350" spc="-10" dirty="0">
                <a:solidFill>
                  <a:srgbClr val="B3B3B3"/>
                </a:solidFill>
                <a:latin typeface="Arial"/>
                <a:cs typeface="Arial"/>
              </a:rPr>
              <a:t>Direct</a:t>
            </a:r>
            <a:r>
              <a:rPr sz="1350" dirty="0">
                <a:solidFill>
                  <a:srgbClr val="B3B3B3"/>
                </a:solidFill>
                <a:latin typeface="Arial"/>
                <a:cs typeface="Arial"/>
              </a:rPr>
              <a:t>	</a:t>
            </a:r>
            <a:r>
              <a:rPr sz="1350" dirty="0">
                <a:solidFill>
                  <a:srgbClr val="00C0E8"/>
                </a:solidFill>
                <a:latin typeface="Arial"/>
                <a:cs typeface="Arial"/>
              </a:rPr>
              <a:t>Part</a:t>
            </a:r>
            <a:r>
              <a:rPr sz="1350" spc="100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C0E8"/>
                </a:solidFill>
                <a:latin typeface="Arial"/>
                <a:cs typeface="Arial"/>
              </a:rPr>
              <a:t>2:</a:t>
            </a:r>
            <a:r>
              <a:rPr sz="1350" spc="100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C0E8"/>
                </a:solidFill>
                <a:latin typeface="Arial"/>
                <a:cs typeface="Arial"/>
              </a:rPr>
              <a:t>Retire</a:t>
            </a:r>
            <a:r>
              <a:rPr sz="1350" spc="70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C0E8"/>
                </a:solidFill>
                <a:latin typeface="Arial"/>
                <a:cs typeface="Arial"/>
              </a:rPr>
              <a:t>Your</a:t>
            </a:r>
            <a:r>
              <a:rPr sz="1350" spc="105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C0E8"/>
                </a:solidFill>
                <a:latin typeface="Arial"/>
                <a:cs typeface="Arial"/>
              </a:rPr>
              <a:t>Current</a:t>
            </a:r>
            <a:r>
              <a:rPr sz="1350" spc="70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C0E8"/>
                </a:solidFill>
                <a:latin typeface="Arial"/>
                <a:cs typeface="Arial"/>
              </a:rPr>
              <a:t>TechSoup</a:t>
            </a:r>
            <a:r>
              <a:rPr sz="1350" spc="100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1350" spc="-10" dirty="0">
                <a:solidFill>
                  <a:srgbClr val="00C0E8"/>
                </a:solidFill>
                <a:latin typeface="Arial"/>
                <a:cs typeface="Arial"/>
              </a:rPr>
              <a:t>Licenses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724775" y="1542189"/>
              <a:ext cx="8379459" cy="4099560"/>
            </a:xfrm>
            <a:custGeom>
              <a:avLst/>
              <a:gdLst/>
              <a:ahLst/>
              <a:cxnLst/>
              <a:rect l="l" t="t" r="r" b="b"/>
              <a:pathLst>
                <a:path w="8379459" h="4099560">
                  <a:moveTo>
                    <a:pt x="8379326" y="0"/>
                  </a:moveTo>
                  <a:lnTo>
                    <a:pt x="231259" y="0"/>
                  </a:lnTo>
                  <a:lnTo>
                    <a:pt x="184652" y="4698"/>
                  </a:lnTo>
                  <a:lnTo>
                    <a:pt x="141242" y="18173"/>
                  </a:lnTo>
                  <a:lnTo>
                    <a:pt x="101959" y="39494"/>
                  </a:lnTo>
                  <a:lnTo>
                    <a:pt x="67733" y="67733"/>
                  </a:lnTo>
                  <a:lnTo>
                    <a:pt x="39494" y="101959"/>
                  </a:lnTo>
                  <a:lnTo>
                    <a:pt x="18173" y="141242"/>
                  </a:lnTo>
                  <a:lnTo>
                    <a:pt x="4698" y="184652"/>
                  </a:lnTo>
                  <a:lnTo>
                    <a:pt x="0" y="231259"/>
                  </a:lnTo>
                  <a:lnTo>
                    <a:pt x="0" y="3868301"/>
                  </a:lnTo>
                  <a:lnTo>
                    <a:pt x="4698" y="3914908"/>
                  </a:lnTo>
                  <a:lnTo>
                    <a:pt x="18173" y="3958318"/>
                  </a:lnTo>
                  <a:lnTo>
                    <a:pt x="39494" y="3997601"/>
                  </a:lnTo>
                  <a:lnTo>
                    <a:pt x="67733" y="4031827"/>
                  </a:lnTo>
                  <a:lnTo>
                    <a:pt x="101959" y="4060066"/>
                  </a:lnTo>
                  <a:lnTo>
                    <a:pt x="141242" y="4081387"/>
                  </a:lnTo>
                  <a:lnTo>
                    <a:pt x="184652" y="4094862"/>
                  </a:lnTo>
                  <a:lnTo>
                    <a:pt x="231259" y="4099561"/>
                  </a:lnTo>
                  <a:lnTo>
                    <a:pt x="8379326" y="4099561"/>
                  </a:lnTo>
                  <a:lnTo>
                    <a:pt x="8379326" y="0"/>
                  </a:lnTo>
                  <a:close/>
                </a:path>
              </a:pathLst>
            </a:custGeom>
            <a:solidFill>
              <a:srgbClr val="00C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2900048" y="2094395"/>
            <a:ext cx="5741035" cy="29413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5865"/>
              </a:lnSpc>
              <a:spcBef>
                <a:spcPts val="110"/>
              </a:spcBef>
            </a:pPr>
            <a:r>
              <a:rPr sz="5100" b="1" dirty="0">
                <a:solidFill>
                  <a:srgbClr val="FFFFFF"/>
                </a:solidFill>
                <a:latin typeface="Arial"/>
                <a:cs typeface="Arial"/>
              </a:rPr>
              <a:t>Part</a:t>
            </a:r>
            <a:r>
              <a:rPr sz="5100" b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100" b="1" spc="-25" dirty="0">
                <a:solidFill>
                  <a:srgbClr val="FFFFFF"/>
                </a:solidFill>
                <a:latin typeface="Arial"/>
                <a:cs typeface="Arial"/>
              </a:rPr>
              <a:t>2:</a:t>
            </a:r>
            <a:endParaRPr sz="5100">
              <a:latin typeface="Arial"/>
              <a:cs typeface="Arial"/>
            </a:endParaRPr>
          </a:p>
          <a:p>
            <a:pPr marL="12700">
              <a:lnSpc>
                <a:spcPts val="5610"/>
              </a:lnSpc>
            </a:pPr>
            <a:r>
              <a:rPr sz="5100" b="1" dirty="0">
                <a:solidFill>
                  <a:srgbClr val="FFFFFF"/>
                </a:solidFill>
                <a:latin typeface="Arial"/>
                <a:cs typeface="Arial"/>
              </a:rPr>
              <a:t>Retire</a:t>
            </a:r>
            <a:r>
              <a:rPr sz="5100" b="1" spc="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100" b="1" spc="-2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endParaRPr sz="5100">
              <a:latin typeface="Arial"/>
              <a:cs typeface="Arial"/>
            </a:endParaRPr>
          </a:p>
          <a:p>
            <a:pPr marL="12700" marR="5080">
              <a:lnSpc>
                <a:spcPts val="5610"/>
              </a:lnSpc>
              <a:spcBef>
                <a:spcPts val="355"/>
              </a:spcBef>
            </a:pPr>
            <a:r>
              <a:rPr sz="5100" b="1" dirty="0">
                <a:solidFill>
                  <a:srgbClr val="FFFFFF"/>
                </a:solidFill>
                <a:latin typeface="Arial"/>
                <a:cs typeface="Arial"/>
              </a:rPr>
              <a:t>Current</a:t>
            </a:r>
            <a:r>
              <a:rPr sz="5100" b="1" spc="3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100" b="1" spc="-10" dirty="0">
                <a:solidFill>
                  <a:srgbClr val="FFFFFF"/>
                </a:solidFill>
                <a:latin typeface="Arial"/>
                <a:cs typeface="Arial"/>
              </a:rPr>
              <a:t>TechSoup </a:t>
            </a:r>
            <a:r>
              <a:rPr sz="5100" b="1" spc="40" dirty="0">
                <a:solidFill>
                  <a:srgbClr val="FFFFFF"/>
                </a:solidFill>
                <a:latin typeface="Arial"/>
                <a:cs typeface="Arial"/>
              </a:rPr>
              <a:t>Licenses</a:t>
            </a:r>
            <a:endParaRPr sz="5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9650" y="3978275"/>
            <a:ext cx="8980779" cy="5835720"/>
          </a:xfrm>
          <a:prstGeom prst="rect">
            <a:avLst/>
          </a:prstGeom>
          <a:ln>
            <a:solidFill>
              <a:srgbClr val="555555"/>
            </a:solidFill>
          </a:ln>
        </p:spPr>
      </p:pic>
      <p:sp>
        <p:nvSpPr>
          <p:cNvPr id="3" name="object 3"/>
          <p:cNvSpPr txBox="1"/>
          <p:nvPr/>
        </p:nvSpPr>
        <p:spPr>
          <a:xfrm>
            <a:off x="1344326" y="1299768"/>
            <a:ext cx="1510284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These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instructions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will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show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you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how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to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add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payment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information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to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your</a:t>
            </a:r>
            <a:r>
              <a:rPr sz="2450" spc="-5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spc="-25" dirty="0">
                <a:solidFill>
                  <a:srgbClr val="555555"/>
                </a:solidFill>
                <a:latin typeface="Arial"/>
                <a:cs typeface="Arial"/>
              </a:rPr>
              <a:t>TechSoup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Cloud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Manager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 account.</a:t>
            </a:r>
            <a:endParaRPr sz="2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18103" y="2211463"/>
            <a:ext cx="11313160" cy="1365885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45"/>
              </a:spcBef>
            </a:pP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Log</a:t>
            </a:r>
            <a:r>
              <a:rPr sz="2300" spc="-4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in</a:t>
            </a:r>
            <a:r>
              <a:rPr sz="2300" spc="-2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to</a:t>
            </a:r>
            <a:r>
              <a:rPr sz="2300" spc="-6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spc="-10" dirty="0">
                <a:solidFill>
                  <a:srgbClr val="555555"/>
                </a:solidFill>
                <a:latin typeface="Arial"/>
                <a:cs typeface="Arial"/>
              </a:rPr>
              <a:t>TechSoup Cloud Manage</a:t>
            </a:r>
            <a:r>
              <a:rPr lang="en-US" sz="2300" spc="-10" dirty="0">
                <a:solidFill>
                  <a:srgbClr val="555555"/>
                </a:solidFill>
                <a:latin typeface="Arial"/>
                <a:cs typeface="Arial"/>
              </a:rPr>
              <a:t>r via </a:t>
            </a:r>
            <a:r>
              <a:rPr lang="en-US" sz="2300" spc="-10" dirty="0">
                <a:solidFill>
                  <a:srgbClr val="555555"/>
                </a:solidFill>
                <a:latin typeface="Arial"/>
                <a:cs typeface="Arial"/>
                <a:hlinkClick r:id="rId3"/>
              </a:rPr>
              <a:t>Partner Platform</a:t>
            </a:r>
            <a:r>
              <a:rPr lang="en-US" sz="2300" spc="-10" dirty="0">
                <a:solidFill>
                  <a:srgbClr val="555555"/>
                </a:solidFill>
                <a:latin typeface="Arial"/>
                <a:cs typeface="Arial"/>
              </a:rPr>
              <a:t>.</a:t>
            </a:r>
            <a:endParaRPr sz="2300" dirty="0">
              <a:latin typeface="Arial"/>
              <a:cs typeface="Arial"/>
            </a:endParaRPr>
          </a:p>
          <a:p>
            <a:pPr marL="12700" marR="5080">
              <a:lnSpc>
                <a:spcPct val="113500"/>
              </a:lnSpc>
              <a:spcBef>
                <a:spcPts val="580"/>
              </a:spcBef>
            </a:pP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Or</a:t>
            </a:r>
            <a:r>
              <a:rPr sz="2300" spc="-1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copy</a:t>
            </a:r>
            <a:r>
              <a:rPr sz="2300" spc="-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and</a:t>
            </a:r>
            <a:r>
              <a:rPr sz="2300" spc="-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paste</a:t>
            </a:r>
            <a:r>
              <a:rPr sz="2300" spc="-1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this</a:t>
            </a:r>
            <a:r>
              <a:rPr sz="2300" spc="-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URL</a:t>
            </a:r>
            <a:r>
              <a:rPr sz="2300" spc="-9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into</a:t>
            </a:r>
            <a:r>
              <a:rPr sz="2300" spc="-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your</a:t>
            </a:r>
            <a:r>
              <a:rPr sz="2300" spc="-1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browser</a:t>
            </a:r>
            <a:r>
              <a:rPr sz="2300" spc="-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address</a:t>
            </a:r>
            <a:r>
              <a:rPr sz="2300" spc="-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spc="-20" dirty="0">
                <a:solidFill>
                  <a:srgbClr val="555555"/>
                </a:solidFill>
                <a:latin typeface="Arial"/>
                <a:cs typeface="Arial"/>
              </a:rPr>
              <a:t>bar: </a:t>
            </a:r>
            <a:r>
              <a:rPr lang="en-US" sz="2300" spc="-10" dirty="0">
                <a:solidFill>
                  <a:srgbClr val="00739F"/>
                </a:solidFill>
                <a:latin typeface="Arial"/>
                <a:cs typeface="Arial"/>
              </a:rPr>
              <a:t>https://www.connectingup.org/donations/cloud-manager/introducing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57025" y="2385074"/>
            <a:ext cx="506730" cy="506730"/>
          </a:xfrm>
          <a:custGeom>
            <a:avLst/>
            <a:gdLst/>
            <a:ahLst/>
            <a:cxnLst/>
            <a:rect l="l" t="t" r="r" b="b"/>
            <a:pathLst>
              <a:path w="506730" h="506730">
                <a:moveTo>
                  <a:pt x="253290" y="0"/>
                </a:moveTo>
                <a:lnTo>
                  <a:pt x="207760" y="4081"/>
                </a:lnTo>
                <a:lnTo>
                  <a:pt x="164908" y="15847"/>
                </a:lnTo>
                <a:lnTo>
                  <a:pt x="125448" y="34583"/>
                </a:lnTo>
                <a:lnTo>
                  <a:pt x="90097" y="59573"/>
                </a:lnTo>
                <a:lnTo>
                  <a:pt x="59570" y="90102"/>
                </a:lnTo>
                <a:lnTo>
                  <a:pt x="34581" y="125453"/>
                </a:lnTo>
                <a:lnTo>
                  <a:pt x="15846" y="164912"/>
                </a:lnTo>
                <a:lnTo>
                  <a:pt x="4080" y="207763"/>
                </a:lnTo>
                <a:lnTo>
                  <a:pt x="0" y="253290"/>
                </a:lnTo>
                <a:lnTo>
                  <a:pt x="4080" y="298820"/>
                </a:lnTo>
                <a:lnTo>
                  <a:pt x="15846" y="341673"/>
                </a:lnTo>
                <a:lnTo>
                  <a:pt x="34581" y="381132"/>
                </a:lnTo>
                <a:lnTo>
                  <a:pt x="59570" y="416483"/>
                </a:lnTo>
                <a:lnTo>
                  <a:pt x="90097" y="447011"/>
                </a:lnTo>
                <a:lnTo>
                  <a:pt x="125448" y="472000"/>
                </a:lnTo>
                <a:lnTo>
                  <a:pt x="164908" y="490735"/>
                </a:lnTo>
                <a:lnTo>
                  <a:pt x="207760" y="502500"/>
                </a:lnTo>
                <a:lnTo>
                  <a:pt x="253290" y="506581"/>
                </a:lnTo>
                <a:lnTo>
                  <a:pt x="298820" y="502500"/>
                </a:lnTo>
                <a:lnTo>
                  <a:pt x="341673" y="490735"/>
                </a:lnTo>
                <a:lnTo>
                  <a:pt x="381132" y="472000"/>
                </a:lnTo>
                <a:lnTo>
                  <a:pt x="416483" y="447011"/>
                </a:lnTo>
                <a:lnTo>
                  <a:pt x="447011" y="416483"/>
                </a:lnTo>
                <a:lnTo>
                  <a:pt x="472000" y="381132"/>
                </a:lnTo>
                <a:lnTo>
                  <a:pt x="490735" y="341673"/>
                </a:lnTo>
                <a:lnTo>
                  <a:pt x="502500" y="298820"/>
                </a:lnTo>
                <a:lnTo>
                  <a:pt x="506581" y="253290"/>
                </a:lnTo>
                <a:lnTo>
                  <a:pt x="502500" y="207763"/>
                </a:lnTo>
                <a:lnTo>
                  <a:pt x="490735" y="164912"/>
                </a:lnTo>
                <a:lnTo>
                  <a:pt x="472000" y="125453"/>
                </a:lnTo>
                <a:lnTo>
                  <a:pt x="447011" y="90102"/>
                </a:lnTo>
                <a:lnTo>
                  <a:pt x="416483" y="59573"/>
                </a:lnTo>
                <a:lnTo>
                  <a:pt x="381132" y="34583"/>
                </a:lnTo>
                <a:lnTo>
                  <a:pt x="341673" y="15847"/>
                </a:lnTo>
                <a:lnTo>
                  <a:pt x="298820" y="4081"/>
                </a:lnTo>
                <a:lnTo>
                  <a:pt x="253290" y="0"/>
                </a:lnTo>
                <a:close/>
              </a:path>
            </a:pathLst>
          </a:custGeom>
          <a:solidFill>
            <a:srgbClr val="0073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497935" y="2417096"/>
            <a:ext cx="206375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5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597934" y="10487770"/>
            <a:ext cx="4762500" cy="22225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350" dirty="0">
                <a:solidFill>
                  <a:srgbClr val="B3B3B3"/>
                </a:solidFill>
                <a:latin typeface="Arial"/>
                <a:cs typeface="Arial"/>
              </a:rPr>
              <a:t>How</a:t>
            </a:r>
            <a:r>
              <a:rPr sz="1350" spc="120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B3B3B3"/>
                </a:solidFill>
                <a:latin typeface="Arial"/>
                <a:cs typeface="Arial"/>
              </a:rPr>
              <a:t>to</a:t>
            </a:r>
            <a:r>
              <a:rPr sz="1350" spc="35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B3B3B3"/>
                </a:solidFill>
                <a:latin typeface="Arial"/>
                <a:cs typeface="Arial"/>
              </a:rPr>
              <a:t>Add</a:t>
            </a:r>
            <a:r>
              <a:rPr sz="1350" spc="125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B3B3B3"/>
                </a:solidFill>
                <a:latin typeface="Arial"/>
                <a:cs typeface="Arial"/>
              </a:rPr>
              <a:t>Payment</a:t>
            </a:r>
            <a:r>
              <a:rPr sz="1350" spc="125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B3B3B3"/>
                </a:solidFill>
                <a:latin typeface="Arial"/>
                <a:cs typeface="Arial"/>
              </a:rPr>
              <a:t>Methods</a:t>
            </a:r>
            <a:r>
              <a:rPr sz="1350" spc="120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B3B3B3"/>
                </a:solidFill>
                <a:latin typeface="Arial"/>
                <a:cs typeface="Arial"/>
              </a:rPr>
              <a:t>to</a:t>
            </a:r>
            <a:r>
              <a:rPr sz="1350" spc="95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B3B3B3"/>
                </a:solidFill>
                <a:latin typeface="Arial"/>
                <a:cs typeface="Arial"/>
              </a:rPr>
              <a:t>TechSoup</a:t>
            </a:r>
            <a:r>
              <a:rPr sz="1350" spc="125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B3B3B3"/>
                </a:solidFill>
                <a:latin typeface="Arial"/>
                <a:cs typeface="Arial"/>
              </a:rPr>
              <a:t>Cloud</a:t>
            </a:r>
            <a:r>
              <a:rPr sz="1350" spc="125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1350" spc="-10" dirty="0">
                <a:solidFill>
                  <a:srgbClr val="B3B3B3"/>
                </a:solidFill>
                <a:latin typeface="Arial"/>
                <a:cs typeface="Arial"/>
              </a:rPr>
              <a:t>Manager</a:t>
            </a:r>
            <a:endParaRPr sz="135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55"/>
              </a:lnSpc>
            </a:pPr>
            <a:fld id="{81D60167-4931-47E6-BA6A-407CBD079E47}" type="slidenum">
              <a:rPr spc="10" dirty="0"/>
              <a:t>13</a:t>
            </a:fld>
            <a:endParaRPr spc="10" dirty="0"/>
          </a:p>
        </p:txBody>
      </p:sp>
    </p:spTree>
    <p:extLst>
      <p:ext uri="{BB962C8B-B14F-4D97-AF65-F5344CB8AC3E}">
        <p14:creationId xmlns:p14="http://schemas.microsoft.com/office/powerpoint/2010/main" val="2400023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51" y="2570126"/>
            <a:ext cx="15643534" cy="614683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357025" y="1357021"/>
            <a:ext cx="506730" cy="506730"/>
          </a:xfrm>
          <a:custGeom>
            <a:avLst/>
            <a:gdLst/>
            <a:ahLst/>
            <a:cxnLst/>
            <a:rect l="l" t="t" r="r" b="b"/>
            <a:pathLst>
              <a:path w="506730" h="506730">
                <a:moveTo>
                  <a:pt x="253290" y="0"/>
                </a:moveTo>
                <a:lnTo>
                  <a:pt x="207760" y="4081"/>
                </a:lnTo>
                <a:lnTo>
                  <a:pt x="164908" y="15847"/>
                </a:lnTo>
                <a:lnTo>
                  <a:pt x="125448" y="34583"/>
                </a:lnTo>
                <a:lnTo>
                  <a:pt x="90097" y="59573"/>
                </a:lnTo>
                <a:lnTo>
                  <a:pt x="59570" y="90102"/>
                </a:lnTo>
                <a:lnTo>
                  <a:pt x="34581" y="125453"/>
                </a:lnTo>
                <a:lnTo>
                  <a:pt x="15846" y="164912"/>
                </a:lnTo>
                <a:lnTo>
                  <a:pt x="4080" y="207763"/>
                </a:lnTo>
                <a:lnTo>
                  <a:pt x="0" y="253290"/>
                </a:lnTo>
                <a:lnTo>
                  <a:pt x="4080" y="298820"/>
                </a:lnTo>
                <a:lnTo>
                  <a:pt x="15846" y="341673"/>
                </a:lnTo>
                <a:lnTo>
                  <a:pt x="34581" y="381132"/>
                </a:lnTo>
                <a:lnTo>
                  <a:pt x="59570" y="416483"/>
                </a:lnTo>
                <a:lnTo>
                  <a:pt x="90097" y="447011"/>
                </a:lnTo>
                <a:lnTo>
                  <a:pt x="125448" y="472000"/>
                </a:lnTo>
                <a:lnTo>
                  <a:pt x="164908" y="490735"/>
                </a:lnTo>
                <a:lnTo>
                  <a:pt x="207760" y="502500"/>
                </a:lnTo>
                <a:lnTo>
                  <a:pt x="253290" y="506581"/>
                </a:lnTo>
                <a:lnTo>
                  <a:pt x="298820" y="502500"/>
                </a:lnTo>
                <a:lnTo>
                  <a:pt x="341673" y="490735"/>
                </a:lnTo>
                <a:lnTo>
                  <a:pt x="381132" y="472000"/>
                </a:lnTo>
                <a:lnTo>
                  <a:pt x="416483" y="447011"/>
                </a:lnTo>
                <a:lnTo>
                  <a:pt x="447011" y="416483"/>
                </a:lnTo>
                <a:lnTo>
                  <a:pt x="472000" y="381132"/>
                </a:lnTo>
                <a:lnTo>
                  <a:pt x="490735" y="341673"/>
                </a:lnTo>
                <a:lnTo>
                  <a:pt x="502500" y="298820"/>
                </a:lnTo>
                <a:lnTo>
                  <a:pt x="506581" y="253290"/>
                </a:lnTo>
                <a:lnTo>
                  <a:pt x="502500" y="207763"/>
                </a:lnTo>
                <a:lnTo>
                  <a:pt x="490735" y="164912"/>
                </a:lnTo>
                <a:lnTo>
                  <a:pt x="472000" y="125453"/>
                </a:lnTo>
                <a:lnTo>
                  <a:pt x="447011" y="90102"/>
                </a:lnTo>
                <a:lnTo>
                  <a:pt x="416483" y="59573"/>
                </a:lnTo>
                <a:lnTo>
                  <a:pt x="381132" y="34583"/>
                </a:lnTo>
                <a:lnTo>
                  <a:pt x="341673" y="15847"/>
                </a:lnTo>
                <a:lnTo>
                  <a:pt x="298820" y="4081"/>
                </a:lnTo>
                <a:lnTo>
                  <a:pt x="253290" y="0"/>
                </a:lnTo>
                <a:close/>
              </a:path>
            </a:pathLst>
          </a:custGeom>
          <a:solidFill>
            <a:srgbClr val="00C0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07353" y="1399666"/>
            <a:ext cx="8094980" cy="40259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  <a:tabLst>
                <a:tab pos="723265" algn="l"/>
              </a:tabLst>
            </a:pPr>
            <a:r>
              <a:rPr sz="2550" b="1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3675" spc="-52" baseline="1133" dirty="0">
                <a:solidFill>
                  <a:srgbClr val="555555"/>
                </a:solidFill>
                <a:latin typeface="Arial"/>
                <a:cs typeface="Arial"/>
              </a:rPr>
              <a:t>You</a:t>
            </a:r>
            <a:r>
              <a:rPr sz="3675" spc="-67" baseline="1133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3675" baseline="1133" dirty="0">
                <a:solidFill>
                  <a:srgbClr val="555555"/>
                </a:solidFill>
                <a:latin typeface="Arial"/>
                <a:cs typeface="Arial"/>
              </a:rPr>
              <a:t>are</a:t>
            </a:r>
            <a:r>
              <a:rPr sz="3675" spc="-60" baseline="1133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3675" baseline="1133" dirty="0">
                <a:solidFill>
                  <a:srgbClr val="555555"/>
                </a:solidFill>
                <a:latin typeface="Arial"/>
                <a:cs typeface="Arial"/>
              </a:rPr>
              <a:t>now</a:t>
            </a:r>
            <a:r>
              <a:rPr sz="3675" spc="-67" baseline="1133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3675" baseline="1133" dirty="0">
                <a:solidFill>
                  <a:srgbClr val="555555"/>
                </a:solidFill>
                <a:latin typeface="Arial"/>
                <a:cs typeface="Arial"/>
              </a:rPr>
              <a:t>logged</a:t>
            </a:r>
            <a:r>
              <a:rPr sz="3675" spc="-60" baseline="1133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3675" baseline="1133" dirty="0">
                <a:solidFill>
                  <a:srgbClr val="555555"/>
                </a:solidFill>
                <a:latin typeface="Arial"/>
                <a:cs typeface="Arial"/>
              </a:rPr>
              <a:t>into</a:t>
            </a:r>
            <a:r>
              <a:rPr sz="3675" spc="-120" baseline="1133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3675" spc="-30" baseline="1133" dirty="0">
                <a:solidFill>
                  <a:srgbClr val="555555"/>
                </a:solidFill>
                <a:latin typeface="Arial"/>
                <a:cs typeface="Arial"/>
              </a:rPr>
              <a:t>TechSoup's</a:t>
            </a:r>
            <a:r>
              <a:rPr sz="3675" spc="-60" baseline="1133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3675" baseline="1133" dirty="0">
                <a:solidFill>
                  <a:srgbClr val="555555"/>
                </a:solidFill>
                <a:latin typeface="Arial"/>
                <a:cs typeface="Arial"/>
              </a:rPr>
              <a:t>Cloud</a:t>
            </a:r>
            <a:r>
              <a:rPr sz="3675" spc="-60" baseline="1133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3675" spc="-15" baseline="1133" dirty="0">
                <a:solidFill>
                  <a:srgbClr val="555555"/>
                </a:solidFill>
                <a:latin typeface="Arial"/>
                <a:cs typeface="Arial"/>
              </a:rPr>
              <a:t>Manager.</a:t>
            </a:r>
            <a:endParaRPr sz="3675" baseline="1133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55"/>
              </a:lnSpc>
            </a:pPr>
            <a:fld id="{81D60167-4931-47E6-BA6A-407CBD079E47}" type="slidenum">
              <a:rPr spc="-25" dirty="0"/>
              <a:t>14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How</a:t>
            </a:r>
            <a:r>
              <a:rPr spc="155" dirty="0"/>
              <a:t> </a:t>
            </a:r>
            <a:r>
              <a:rPr dirty="0"/>
              <a:t>to</a:t>
            </a:r>
            <a:r>
              <a:rPr spc="155" dirty="0"/>
              <a:t> </a:t>
            </a:r>
            <a:r>
              <a:rPr dirty="0"/>
              <a:t>Move</a:t>
            </a:r>
            <a:r>
              <a:rPr spc="155" dirty="0"/>
              <a:t> </a:t>
            </a:r>
            <a:r>
              <a:rPr dirty="0"/>
              <a:t>from</a:t>
            </a:r>
            <a:r>
              <a:rPr spc="125" dirty="0"/>
              <a:t> </a:t>
            </a:r>
            <a:r>
              <a:rPr dirty="0"/>
              <a:t>TechSoup-Supported</a:t>
            </a:r>
            <a:r>
              <a:rPr spc="155" dirty="0"/>
              <a:t> </a:t>
            </a:r>
            <a:r>
              <a:rPr dirty="0"/>
              <a:t>Licenses</a:t>
            </a:r>
            <a:r>
              <a:rPr spc="155" dirty="0"/>
              <a:t> </a:t>
            </a:r>
            <a:r>
              <a:rPr dirty="0"/>
              <a:t>to</a:t>
            </a:r>
            <a:r>
              <a:rPr spc="160" dirty="0"/>
              <a:t> </a:t>
            </a:r>
            <a:r>
              <a:rPr dirty="0"/>
              <a:t>Microsoft</a:t>
            </a:r>
            <a:r>
              <a:rPr spc="155" dirty="0"/>
              <a:t> </a:t>
            </a:r>
            <a:r>
              <a:rPr spc="-10" dirty="0"/>
              <a:t>Direct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5009271" y="10487770"/>
            <a:ext cx="3750945" cy="22225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350" dirty="0">
                <a:solidFill>
                  <a:srgbClr val="00C0E8"/>
                </a:solidFill>
                <a:latin typeface="Arial"/>
                <a:cs typeface="Arial"/>
              </a:rPr>
              <a:t>Part</a:t>
            </a:r>
            <a:r>
              <a:rPr sz="1350" spc="100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C0E8"/>
                </a:solidFill>
                <a:latin typeface="Arial"/>
                <a:cs typeface="Arial"/>
              </a:rPr>
              <a:t>2:</a:t>
            </a:r>
            <a:r>
              <a:rPr sz="1350" spc="100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C0E8"/>
                </a:solidFill>
                <a:latin typeface="Arial"/>
                <a:cs typeface="Arial"/>
              </a:rPr>
              <a:t>Retire</a:t>
            </a:r>
            <a:r>
              <a:rPr sz="1350" spc="70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C0E8"/>
                </a:solidFill>
                <a:latin typeface="Arial"/>
                <a:cs typeface="Arial"/>
              </a:rPr>
              <a:t>Your</a:t>
            </a:r>
            <a:r>
              <a:rPr sz="1350" spc="105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C0E8"/>
                </a:solidFill>
                <a:latin typeface="Arial"/>
                <a:cs typeface="Arial"/>
              </a:rPr>
              <a:t>Current</a:t>
            </a:r>
            <a:r>
              <a:rPr sz="1350" spc="70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C0E8"/>
                </a:solidFill>
                <a:latin typeface="Arial"/>
                <a:cs typeface="Arial"/>
              </a:rPr>
              <a:t>TechSoup</a:t>
            </a:r>
            <a:r>
              <a:rPr sz="1350" spc="100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1350" spc="-10" dirty="0">
                <a:solidFill>
                  <a:srgbClr val="00C0E8"/>
                </a:solidFill>
                <a:latin typeface="Arial"/>
                <a:cs typeface="Arial"/>
              </a:rPr>
              <a:t>Licenses</a:t>
            </a:r>
            <a:endParaRPr sz="1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14557" y="1357027"/>
            <a:ext cx="13533119" cy="6795770"/>
            <a:chOff x="5214557" y="1357027"/>
            <a:chExt cx="13533119" cy="6795770"/>
          </a:xfrm>
        </p:grpSpPr>
        <p:pic>
          <p:nvPicPr>
            <p:cNvPr id="3" name="object 3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600" y="1357027"/>
              <a:ext cx="11298527" cy="67951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501886" y="3210143"/>
              <a:ext cx="1336040" cy="335280"/>
            </a:xfrm>
            <a:custGeom>
              <a:avLst/>
              <a:gdLst/>
              <a:ahLst/>
              <a:cxnLst/>
              <a:rect l="l" t="t" r="r" b="b"/>
              <a:pathLst>
                <a:path w="1336040" h="335279">
                  <a:moveTo>
                    <a:pt x="0" y="335068"/>
                  </a:moveTo>
                  <a:lnTo>
                    <a:pt x="1335540" y="335068"/>
                  </a:lnTo>
                  <a:lnTo>
                    <a:pt x="1335540" y="0"/>
                  </a:lnTo>
                  <a:lnTo>
                    <a:pt x="0" y="0"/>
                  </a:lnTo>
                  <a:lnTo>
                    <a:pt x="0" y="335068"/>
                  </a:lnTo>
                  <a:close/>
                </a:path>
              </a:pathLst>
            </a:custGeom>
            <a:ln w="20941">
              <a:solidFill>
                <a:srgbClr val="00C0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14557" y="3367196"/>
              <a:ext cx="2277110" cy="0"/>
            </a:xfrm>
            <a:custGeom>
              <a:avLst/>
              <a:gdLst/>
              <a:ahLst/>
              <a:cxnLst/>
              <a:rect l="l" t="t" r="r" b="b"/>
              <a:pathLst>
                <a:path w="2277109">
                  <a:moveTo>
                    <a:pt x="2276862" y="0"/>
                  </a:moveTo>
                  <a:lnTo>
                    <a:pt x="0" y="0"/>
                  </a:lnTo>
                </a:path>
              </a:pathLst>
            </a:custGeom>
            <a:ln w="20941">
              <a:solidFill>
                <a:srgbClr val="00C0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218103" y="3120518"/>
            <a:ext cx="288798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Click</a:t>
            </a:r>
            <a:r>
              <a:rPr sz="2450" spc="-1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b="1" spc="-10" dirty="0">
                <a:solidFill>
                  <a:srgbClr val="00C0E8"/>
                </a:solidFill>
                <a:latin typeface="Arial"/>
                <a:cs typeface="Arial"/>
              </a:rPr>
              <a:t>Subscriptions</a:t>
            </a:r>
            <a:endParaRPr sz="24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17789" y="3518516"/>
            <a:ext cx="3884929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in the icon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menu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on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the 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left.</a:t>
            </a:r>
            <a:endParaRPr sz="24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57025" y="3172513"/>
            <a:ext cx="506730" cy="506730"/>
          </a:xfrm>
          <a:custGeom>
            <a:avLst/>
            <a:gdLst/>
            <a:ahLst/>
            <a:cxnLst/>
            <a:rect l="l" t="t" r="r" b="b"/>
            <a:pathLst>
              <a:path w="506730" h="506729">
                <a:moveTo>
                  <a:pt x="253290" y="0"/>
                </a:moveTo>
                <a:lnTo>
                  <a:pt x="207760" y="4081"/>
                </a:lnTo>
                <a:lnTo>
                  <a:pt x="164908" y="15847"/>
                </a:lnTo>
                <a:lnTo>
                  <a:pt x="125448" y="34583"/>
                </a:lnTo>
                <a:lnTo>
                  <a:pt x="90097" y="59573"/>
                </a:lnTo>
                <a:lnTo>
                  <a:pt x="59570" y="90102"/>
                </a:lnTo>
                <a:lnTo>
                  <a:pt x="34581" y="125453"/>
                </a:lnTo>
                <a:lnTo>
                  <a:pt x="15846" y="164912"/>
                </a:lnTo>
                <a:lnTo>
                  <a:pt x="4080" y="207763"/>
                </a:lnTo>
                <a:lnTo>
                  <a:pt x="0" y="253290"/>
                </a:lnTo>
                <a:lnTo>
                  <a:pt x="4080" y="298820"/>
                </a:lnTo>
                <a:lnTo>
                  <a:pt x="15846" y="341673"/>
                </a:lnTo>
                <a:lnTo>
                  <a:pt x="34581" y="381132"/>
                </a:lnTo>
                <a:lnTo>
                  <a:pt x="59570" y="416483"/>
                </a:lnTo>
                <a:lnTo>
                  <a:pt x="90097" y="447011"/>
                </a:lnTo>
                <a:lnTo>
                  <a:pt x="125448" y="472000"/>
                </a:lnTo>
                <a:lnTo>
                  <a:pt x="164908" y="490735"/>
                </a:lnTo>
                <a:lnTo>
                  <a:pt x="207760" y="502500"/>
                </a:lnTo>
                <a:lnTo>
                  <a:pt x="253290" y="506581"/>
                </a:lnTo>
                <a:lnTo>
                  <a:pt x="298820" y="502500"/>
                </a:lnTo>
                <a:lnTo>
                  <a:pt x="341673" y="490735"/>
                </a:lnTo>
                <a:lnTo>
                  <a:pt x="381132" y="472000"/>
                </a:lnTo>
                <a:lnTo>
                  <a:pt x="416483" y="447011"/>
                </a:lnTo>
                <a:lnTo>
                  <a:pt x="447011" y="416483"/>
                </a:lnTo>
                <a:lnTo>
                  <a:pt x="472000" y="381132"/>
                </a:lnTo>
                <a:lnTo>
                  <a:pt x="490735" y="341673"/>
                </a:lnTo>
                <a:lnTo>
                  <a:pt x="502500" y="298820"/>
                </a:lnTo>
                <a:lnTo>
                  <a:pt x="506581" y="253290"/>
                </a:lnTo>
                <a:lnTo>
                  <a:pt x="502500" y="207763"/>
                </a:lnTo>
                <a:lnTo>
                  <a:pt x="490735" y="164912"/>
                </a:lnTo>
                <a:lnTo>
                  <a:pt x="472000" y="125453"/>
                </a:lnTo>
                <a:lnTo>
                  <a:pt x="447011" y="90102"/>
                </a:lnTo>
                <a:lnTo>
                  <a:pt x="416483" y="59573"/>
                </a:lnTo>
                <a:lnTo>
                  <a:pt x="381132" y="34583"/>
                </a:lnTo>
                <a:lnTo>
                  <a:pt x="341673" y="15847"/>
                </a:lnTo>
                <a:lnTo>
                  <a:pt x="298820" y="4081"/>
                </a:lnTo>
                <a:lnTo>
                  <a:pt x="253290" y="0"/>
                </a:lnTo>
                <a:close/>
              </a:path>
            </a:pathLst>
          </a:custGeom>
          <a:solidFill>
            <a:srgbClr val="00C0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507354" y="3204685"/>
            <a:ext cx="206375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55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55"/>
              </a:lnSpc>
            </a:pPr>
            <a:fld id="{81D60167-4931-47E6-BA6A-407CBD079E47}" type="slidenum">
              <a:rPr spc="-25" dirty="0"/>
              <a:t>15</a:t>
            </a:fld>
            <a:endParaRPr spc="-25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How</a:t>
            </a:r>
            <a:r>
              <a:rPr spc="155" dirty="0"/>
              <a:t> </a:t>
            </a:r>
            <a:r>
              <a:rPr dirty="0"/>
              <a:t>to</a:t>
            </a:r>
            <a:r>
              <a:rPr spc="155" dirty="0"/>
              <a:t> </a:t>
            </a:r>
            <a:r>
              <a:rPr dirty="0"/>
              <a:t>Move</a:t>
            </a:r>
            <a:r>
              <a:rPr spc="155" dirty="0"/>
              <a:t> </a:t>
            </a:r>
            <a:r>
              <a:rPr dirty="0"/>
              <a:t>from</a:t>
            </a:r>
            <a:r>
              <a:rPr spc="125" dirty="0"/>
              <a:t> </a:t>
            </a:r>
            <a:r>
              <a:rPr dirty="0"/>
              <a:t>TechSoup-Supported</a:t>
            </a:r>
            <a:r>
              <a:rPr spc="155" dirty="0"/>
              <a:t> </a:t>
            </a:r>
            <a:r>
              <a:rPr dirty="0"/>
              <a:t>Licenses</a:t>
            </a:r>
            <a:r>
              <a:rPr spc="155" dirty="0"/>
              <a:t> </a:t>
            </a:r>
            <a:r>
              <a:rPr dirty="0"/>
              <a:t>to</a:t>
            </a:r>
            <a:r>
              <a:rPr spc="160" dirty="0"/>
              <a:t> </a:t>
            </a:r>
            <a:r>
              <a:rPr dirty="0"/>
              <a:t>Microsoft</a:t>
            </a:r>
            <a:r>
              <a:rPr spc="155" dirty="0"/>
              <a:t> </a:t>
            </a:r>
            <a:r>
              <a:rPr spc="-10" dirty="0"/>
              <a:t>Direct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5009271" y="10487770"/>
            <a:ext cx="3750945" cy="22225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350" dirty="0">
                <a:solidFill>
                  <a:srgbClr val="00C0E8"/>
                </a:solidFill>
                <a:latin typeface="Arial"/>
                <a:cs typeface="Arial"/>
              </a:rPr>
              <a:t>Part</a:t>
            </a:r>
            <a:r>
              <a:rPr sz="1350" spc="100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C0E8"/>
                </a:solidFill>
                <a:latin typeface="Arial"/>
                <a:cs typeface="Arial"/>
              </a:rPr>
              <a:t>2:</a:t>
            </a:r>
            <a:r>
              <a:rPr sz="1350" spc="100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C0E8"/>
                </a:solidFill>
                <a:latin typeface="Arial"/>
                <a:cs typeface="Arial"/>
              </a:rPr>
              <a:t>Retire</a:t>
            </a:r>
            <a:r>
              <a:rPr sz="1350" spc="70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C0E8"/>
                </a:solidFill>
                <a:latin typeface="Arial"/>
                <a:cs typeface="Arial"/>
              </a:rPr>
              <a:t>Your</a:t>
            </a:r>
            <a:r>
              <a:rPr sz="1350" spc="105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C0E8"/>
                </a:solidFill>
                <a:latin typeface="Arial"/>
                <a:cs typeface="Arial"/>
              </a:rPr>
              <a:t>Current</a:t>
            </a:r>
            <a:r>
              <a:rPr sz="1350" spc="70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C0E8"/>
                </a:solidFill>
                <a:latin typeface="Arial"/>
                <a:cs typeface="Arial"/>
              </a:rPr>
              <a:t>TechSoup</a:t>
            </a:r>
            <a:r>
              <a:rPr sz="1350" spc="100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1350" spc="-10" dirty="0">
                <a:solidFill>
                  <a:srgbClr val="00C0E8"/>
                </a:solidFill>
                <a:latin typeface="Arial"/>
                <a:cs typeface="Arial"/>
              </a:rPr>
              <a:t>Licenses</a:t>
            </a:r>
            <a:endParaRPr sz="1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04086" y="1357026"/>
            <a:ext cx="13535660" cy="3068955"/>
            <a:chOff x="5204086" y="1357026"/>
            <a:chExt cx="13535660" cy="3068955"/>
          </a:xfrm>
        </p:grpSpPr>
        <p:pic>
          <p:nvPicPr>
            <p:cNvPr id="3" name="object 3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0669" y="1357026"/>
              <a:ext cx="11298527" cy="306839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7698843" y="2873347"/>
              <a:ext cx="597535" cy="387350"/>
            </a:xfrm>
            <a:custGeom>
              <a:avLst/>
              <a:gdLst/>
              <a:ahLst/>
              <a:cxnLst/>
              <a:rect l="l" t="t" r="r" b="b"/>
              <a:pathLst>
                <a:path w="597534" h="387350">
                  <a:moveTo>
                    <a:pt x="0" y="387276"/>
                  </a:moveTo>
                  <a:lnTo>
                    <a:pt x="597343" y="387276"/>
                  </a:lnTo>
                  <a:lnTo>
                    <a:pt x="597343" y="0"/>
                  </a:lnTo>
                  <a:lnTo>
                    <a:pt x="0" y="0"/>
                  </a:lnTo>
                  <a:lnTo>
                    <a:pt x="0" y="387276"/>
                  </a:lnTo>
                  <a:close/>
                </a:path>
              </a:pathLst>
            </a:custGeom>
            <a:ln w="20941">
              <a:solidFill>
                <a:srgbClr val="00C0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14557" y="2228532"/>
              <a:ext cx="12783185" cy="645795"/>
            </a:xfrm>
            <a:custGeom>
              <a:avLst/>
              <a:gdLst/>
              <a:ahLst/>
              <a:cxnLst/>
              <a:rect l="l" t="t" r="r" b="b"/>
              <a:pathLst>
                <a:path w="12783185" h="645794">
                  <a:moveTo>
                    <a:pt x="12782961" y="645613"/>
                  </a:moveTo>
                  <a:lnTo>
                    <a:pt x="12782961" y="0"/>
                  </a:lnTo>
                  <a:lnTo>
                    <a:pt x="0" y="0"/>
                  </a:lnTo>
                </a:path>
              </a:pathLst>
            </a:custGeom>
            <a:ln w="20941">
              <a:solidFill>
                <a:srgbClr val="00C0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5901292" y="5654278"/>
            <a:ext cx="5947410" cy="3601720"/>
            <a:chOff x="5901292" y="5654278"/>
            <a:chExt cx="5947410" cy="3601720"/>
          </a:xfrm>
        </p:grpSpPr>
        <p:pic>
          <p:nvPicPr>
            <p:cNvPr id="7" name="object 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0669" y="5654278"/>
              <a:ext cx="4407832" cy="360115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345295" y="8370624"/>
              <a:ext cx="2450465" cy="335280"/>
            </a:xfrm>
            <a:custGeom>
              <a:avLst/>
              <a:gdLst/>
              <a:ahLst/>
              <a:cxnLst/>
              <a:rect l="l" t="t" r="r" b="b"/>
              <a:pathLst>
                <a:path w="2450465" h="335279">
                  <a:moveTo>
                    <a:pt x="0" y="335068"/>
                  </a:moveTo>
                  <a:lnTo>
                    <a:pt x="2450187" y="335068"/>
                  </a:lnTo>
                  <a:lnTo>
                    <a:pt x="2450187" y="0"/>
                  </a:lnTo>
                  <a:lnTo>
                    <a:pt x="0" y="0"/>
                  </a:lnTo>
                  <a:lnTo>
                    <a:pt x="0" y="335068"/>
                  </a:lnTo>
                  <a:close/>
                </a:path>
              </a:pathLst>
            </a:custGeom>
            <a:ln w="20941">
              <a:solidFill>
                <a:srgbClr val="00C0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911763" y="6435625"/>
              <a:ext cx="2430780" cy="2103120"/>
            </a:xfrm>
            <a:custGeom>
              <a:avLst/>
              <a:gdLst/>
              <a:ahLst/>
              <a:cxnLst/>
              <a:rect l="l" t="t" r="r" b="b"/>
              <a:pathLst>
                <a:path w="2430779" h="2103120">
                  <a:moveTo>
                    <a:pt x="2430480" y="2102543"/>
                  </a:moveTo>
                  <a:lnTo>
                    <a:pt x="1031340" y="2102543"/>
                  </a:lnTo>
                  <a:lnTo>
                    <a:pt x="1031340" y="0"/>
                  </a:lnTo>
                  <a:lnTo>
                    <a:pt x="0" y="0"/>
                  </a:lnTo>
                </a:path>
              </a:pathLst>
            </a:custGeom>
            <a:ln w="20941">
              <a:solidFill>
                <a:srgbClr val="00C0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218103" y="2004102"/>
            <a:ext cx="290639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Click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on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the </a:t>
            </a:r>
            <a:r>
              <a:rPr sz="2450" b="1" spc="-10" dirty="0">
                <a:solidFill>
                  <a:srgbClr val="00C0E8"/>
                </a:solidFill>
                <a:latin typeface="Arial"/>
                <a:cs typeface="Arial"/>
              </a:rPr>
              <a:t>ellipses</a:t>
            </a:r>
            <a:endParaRPr sz="24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18103" y="2381054"/>
            <a:ext cx="3570604" cy="8216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6600"/>
              </a:lnSpc>
              <a:spcBef>
                <a:spcPts val="95"/>
              </a:spcBef>
            </a:pP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(blue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circle)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to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the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right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spc="-25" dirty="0">
                <a:solidFill>
                  <a:srgbClr val="555555"/>
                </a:solidFill>
                <a:latin typeface="Arial"/>
                <a:cs typeface="Arial"/>
              </a:rPr>
              <a:t>of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each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subscription 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line.</a:t>
            </a:r>
            <a:endParaRPr sz="24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18103" y="5802834"/>
            <a:ext cx="3584575" cy="82105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Select</a:t>
            </a:r>
            <a:endParaRPr sz="2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450" b="1" dirty="0">
                <a:solidFill>
                  <a:srgbClr val="00C0E8"/>
                </a:solidFill>
                <a:latin typeface="Arial"/>
                <a:cs typeface="Arial"/>
              </a:rPr>
              <a:t>Cancel</a:t>
            </a:r>
            <a:r>
              <a:rPr sz="2450" b="1" spc="-20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2450" b="1" dirty="0">
                <a:solidFill>
                  <a:srgbClr val="00C0E8"/>
                </a:solidFill>
                <a:latin typeface="Arial"/>
                <a:cs typeface="Arial"/>
              </a:rPr>
              <a:t>the</a:t>
            </a:r>
            <a:r>
              <a:rPr sz="2450" b="1" spc="-5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2450" b="1" spc="-10" dirty="0">
                <a:solidFill>
                  <a:srgbClr val="00C0E8"/>
                </a:solidFill>
                <a:latin typeface="Arial"/>
                <a:cs typeface="Arial"/>
              </a:rPr>
              <a:t>subscription</a:t>
            </a:r>
            <a:endParaRPr sz="24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18103" y="6619250"/>
            <a:ext cx="397319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from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the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menu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that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appears.</a:t>
            </a:r>
            <a:endParaRPr sz="24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57025" y="2056096"/>
            <a:ext cx="506730" cy="506730"/>
          </a:xfrm>
          <a:custGeom>
            <a:avLst/>
            <a:gdLst/>
            <a:ahLst/>
            <a:cxnLst/>
            <a:rect l="l" t="t" r="r" b="b"/>
            <a:pathLst>
              <a:path w="506730" h="506730">
                <a:moveTo>
                  <a:pt x="253290" y="0"/>
                </a:moveTo>
                <a:lnTo>
                  <a:pt x="207760" y="4081"/>
                </a:lnTo>
                <a:lnTo>
                  <a:pt x="164908" y="15847"/>
                </a:lnTo>
                <a:lnTo>
                  <a:pt x="125448" y="34583"/>
                </a:lnTo>
                <a:lnTo>
                  <a:pt x="90097" y="59573"/>
                </a:lnTo>
                <a:lnTo>
                  <a:pt x="59570" y="90102"/>
                </a:lnTo>
                <a:lnTo>
                  <a:pt x="34581" y="125453"/>
                </a:lnTo>
                <a:lnTo>
                  <a:pt x="15846" y="164912"/>
                </a:lnTo>
                <a:lnTo>
                  <a:pt x="4080" y="207763"/>
                </a:lnTo>
                <a:lnTo>
                  <a:pt x="0" y="253290"/>
                </a:lnTo>
                <a:lnTo>
                  <a:pt x="4080" y="298820"/>
                </a:lnTo>
                <a:lnTo>
                  <a:pt x="15846" y="341673"/>
                </a:lnTo>
                <a:lnTo>
                  <a:pt x="34581" y="381132"/>
                </a:lnTo>
                <a:lnTo>
                  <a:pt x="59570" y="416483"/>
                </a:lnTo>
                <a:lnTo>
                  <a:pt x="90097" y="447011"/>
                </a:lnTo>
                <a:lnTo>
                  <a:pt x="125448" y="472000"/>
                </a:lnTo>
                <a:lnTo>
                  <a:pt x="164908" y="490735"/>
                </a:lnTo>
                <a:lnTo>
                  <a:pt x="207760" y="502500"/>
                </a:lnTo>
                <a:lnTo>
                  <a:pt x="253290" y="506581"/>
                </a:lnTo>
                <a:lnTo>
                  <a:pt x="298820" y="502500"/>
                </a:lnTo>
                <a:lnTo>
                  <a:pt x="341673" y="490735"/>
                </a:lnTo>
                <a:lnTo>
                  <a:pt x="381132" y="472000"/>
                </a:lnTo>
                <a:lnTo>
                  <a:pt x="416483" y="447011"/>
                </a:lnTo>
                <a:lnTo>
                  <a:pt x="447011" y="416483"/>
                </a:lnTo>
                <a:lnTo>
                  <a:pt x="472000" y="381132"/>
                </a:lnTo>
                <a:lnTo>
                  <a:pt x="490735" y="341673"/>
                </a:lnTo>
                <a:lnTo>
                  <a:pt x="502500" y="298820"/>
                </a:lnTo>
                <a:lnTo>
                  <a:pt x="506581" y="253290"/>
                </a:lnTo>
                <a:lnTo>
                  <a:pt x="502500" y="207763"/>
                </a:lnTo>
                <a:lnTo>
                  <a:pt x="490735" y="164912"/>
                </a:lnTo>
                <a:lnTo>
                  <a:pt x="472000" y="125453"/>
                </a:lnTo>
                <a:lnTo>
                  <a:pt x="447011" y="90102"/>
                </a:lnTo>
                <a:lnTo>
                  <a:pt x="416483" y="59573"/>
                </a:lnTo>
                <a:lnTo>
                  <a:pt x="381132" y="34583"/>
                </a:lnTo>
                <a:lnTo>
                  <a:pt x="341673" y="15847"/>
                </a:lnTo>
                <a:lnTo>
                  <a:pt x="298820" y="4081"/>
                </a:lnTo>
                <a:lnTo>
                  <a:pt x="253290" y="0"/>
                </a:lnTo>
                <a:close/>
              </a:path>
            </a:pathLst>
          </a:custGeom>
          <a:solidFill>
            <a:srgbClr val="00C0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507354" y="2088270"/>
            <a:ext cx="206375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255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357025" y="5875402"/>
            <a:ext cx="506730" cy="506730"/>
          </a:xfrm>
          <a:custGeom>
            <a:avLst/>
            <a:gdLst/>
            <a:ahLst/>
            <a:cxnLst/>
            <a:rect l="l" t="t" r="r" b="b"/>
            <a:pathLst>
              <a:path w="506730" h="506729">
                <a:moveTo>
                  <a:pt x="253290" y="0"/>
                </a:moveTo>
                <a:lnTo>
                  <a:pt x="207760" y="4081"/>
                </a:lnTo>
                <a:lnTo>
                  <a:pt x="164908" y="15847"/>
                </a:lnTo>
                <a:lnTo>
                  <a:pt x="125448" y="34583"/>
                </a:lnTo>
                <a:lnTo>
                  <a:pt x="90097" y="59573"/>
                </a:lnTo>
                <a:lnTo>
                  <a:pt x="59570" y="90102"/>
                </a:lnTo>
                <a:lnTo>
                  <a:pt x="34581" y="125453"/>
                </a:lnTo>
                <a:lnTo>
                  <a:pt x="15846" y="164912"/>
                </a:lnTo>
                <a:lnTo>
                  <a:pt x="4080" y="207763"/>
                </a:lnTo>
                <a:lnTo>
                  <a:pt x="0" y="253290"/>
                </a:lnTo>
                <a:lnTo>
                  <a:pt x="4080" y="298820"/>
                </a:lnTo>
                <a:lnTo>
                  <a:pt x="15846" y="341673"/>
                </a:lnTo>
                <a:lnTo>
                  <a:pt x="34581" y="381132"/>
                </a:lnTo>
                <a:lnTo>
                  <a:pt x="59570" y="416483"/>
                </a:lnTo>
                <a:lnTo>
                  <a:pt x="90097" y="447011"/>
                </a:lnTo>
                <a:lnTo>
                  <a:pt x="125448" y="472000"/>
                </a:lnTo>
                <a:lnTo>
                  <a:pt x="164908" y="490735"/>
                </a:lnTo>
                <a:lnTo>
                  <a:pt x="207760" y="502500"/>
                </a:lnTo>
                <a:lnTo>
                  <a:pt x="253290" y="506581"/>
                </a:lnTo>
                <a:lnTo>
                  <a:pt x="298820" y="502500"/>
                </a:lnTo>
                <a:lnTo>
                  <a:pt x="341673" y="490735"/>
                </a:lnTo>
                <a:lnTo>
                  <a:pt x="381132" y="472000"/>
                </a:lnTo>
                <a:lnTo>
                  <a:pt x="416483" y="447011"/>
                </a:lnTo>
                <a:lnTo>
                  <a:pt x="447011" y="416483"/>
                </a:lnTo>
                <a:lnTo>
                  <a:pt x="472000" y="381132"/>
                </a:lnTo>
                <a:lnTo>
                  <a:pt x="490735" y="341673"/>
                </a:lnTo>
                <a:lnTo>
                  <a:pt x="502500" y="298820"/>
                </a:lnTo>
                <a:lnTo>
                  <a:pt x="506581" y="253290"/>
                </a:lnTo>
                <a:lnTo>
                  <a:pt x="502500" y="207763"/>
                </a:lnTo>
                <a:lnTo>
                  <a:pt x="490735" y="164912"/>
                </a:lnTo>
                <a:lnTo>
                  <a:pt x="472000" y="125453"/>
                </a:lnTo>
                <a:lnTo>
                  <a:pt x="447011" y="90102"/>
                </a:lnTo>
                <a:lnTo>
                  <a:pt x="416483" y="59573"/>
                </a:lnTo>
                <a:lnTo>
                  <a:pt x="381132" y="34583"/>
                </a:lnTo>
                <a:lnTo>
                  <a:pt x="341673" y="15847"/>
                </a:lnTo>
                <a:lnTo>
                  <a:pt x="298820" y="4081"/>
                </a:lnTo>
                <a:lnTo>
                  <a:pt x="253290" y="0"/>
                </a:lnTo>
                <a:close/>
              </a:path>
            </a:pathLst>
          </a:custGeom>
          <a:solidFill>
            <a:srgbClr val="00C0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507354" y="5907577"/>
            <a:ext cx="206375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55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55"/>
              </a:lnSpc>
            </a:pPr>
            <a:fld id="{81D60167-4931-47E6-BA6A-407CBD079E47}" type="slidenum">
              <a:rPr spc="-25" dirty="0"/>
              <a:t>16</a:t>
            </a:fld>
            <a:endParaRPr spc="-25" dirty="0"/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How</a:t>
            </a:r>
            <a:r>
              <a:rPr spc="155" dirty="0"/>
              <a:t> </a:t>
            </a:r>
            <a:r>
              <a:rPr dirty="0"/>
              <a:t>to</a:t>
            </a:r>
            <a:r>
              <a:rPr spc="155" dirty="0"/>
              <a:t> </a:t>
            </a:r>
            <a:r>
              <a:rPr dirty="0"/>
              <a:t>Move</a:t>
            </a:r>
            <a:r>
              <a:rPr spc="155" dirty="0"/>
              <a:t> </a:t>
            </a:r>
            <a:r>
              <a:rPr dirty="0"/>
              <a:t>from</a:t>
            </a:r>
            <a:r>
              <a:rPr spc="125" dirty="0"/>
              <a:t> </a:t>
            </a:r>
            <a:r>
              <a:rPr dirty="0"/>
              <a:t>TechSoup-Supported</a:t>
            </a:r>
            <a:r>
              <a:rPr spc="155" dirty="0"/>
              <a:t> </a:t>
            </a:r>
            <a:r>
              <a:rPr dirty="0"/>
              <a:t>Licenses</a:t>
            </a:r>
            <a:r>
              <a:rPr spc="155" dirty="0"/>
              <a:t> </a:t>
            </a:r>
            <a:r>
              <a:rPr dirty="0"/>
              <a:t>to</a:t>
            </a:r>
            <a:r>
              <a:rPr spc="160" dirty="0"/>
              <a:t> </a:t>
            </a:r>
            <a:r>
              <a:rPr dirty="0"/>
              <a:t>Microsoft</a:t>
            </a:r>
            <a:r>
              <a:rPr spc="155" dirty="0"/>
              <a:t> </a:t>
            </a:r>
            <a:r>
              <a:rPr spc="-10" dirty="0"/>
              <a:t>Direct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15009271" y="10487770"/>
            <a:ext cx="3750945" cy="22225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350" dirty="0">
                <a:solidFill>
                  <a:srgbClr val="00C0E8"/>
                </a:solidFill>
                <a:latin typeface="Arial"/>
                <a:cs typeface="Arial"/>
              </a:rPr>
              <a:t>Part</a:t>
            </a:r>
            <a:r>
              <a:rPr sz="1350" spc="100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C0E8"/>
                </a:solidFill>
                <a:latin typeface="Arial"/>
                <a:cs typeface="Arial"/>
              </a:rPr>
              <a:t>2:</a:t>
            </a:r>
            <a:r>
              <a:rPr sz="1350" spc="100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C0E8"/>
                </a:solidFill>
                <a:latin typeface="Arial"/>
                <a:cs typeface="Arial"/>
              </a:rPr>
              <a:t>Retire</a:t>
            </a:r>
            <a:r>
              <a:rPr sz="1350" spc="70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C0E8"/>
                </a:solidFill>
                <a:latin typeface="Arial"/>
                <a:cs typeface="Arial"/>
              </a:rPr>
              <a:t>Your</a:t>
            </a:r>
            <a:r>
              <a:rPr sz="1350" spc="105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C0E8"/>
                </a:solidFill>
                <a:latin typeface="Arial"/>
                <a:cs typeface="Arial"/>
              </a:rPr>
              <a:t>Current</a:t>
            </a:r>
            <a:r>
              <a:rPr sz="1350" spc="70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C0E8"/>
                </a:solidFill>
                <a:latin typeface="Arial"/>
                <a:cs typeface="Arial"/>
              </a:rPr>
              <a:t>TechSoup</a:t>
            </a:r>
            <a:r>
              <a:rPr sz="1350" spc="100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1350" spc="-10" dirty="0">
                <a:solidFill>
                  <a:srgbClr val="00C0E8"/>
                </a:solidFill>
                <a:latin typeface="Arial"/>
                <a:cs typeface="Arial"/>
              </a:rPr>
              <a:t>Licenses</a:t>
            </a:r>
            <a:endParaRPr sz="1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39616" y="1355843"/>
            <a:ext cx="8733155" cy="4305300"/>
            <a:chOff x="7439616" y="1355843"/>
            <a:chExt cx="8733155" cy="4305300"/>
          </a:xfrm>
        </p:grpSpPr>
        <p:pic>
          <p:nvPicPr>
            <p:cNvPr id="3" name="object 3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9616" y="1355843"/>
              <a:ext cx="8732736" cy="430479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232671" y="3195494"/>
              <a:ext cx="6694170" cy="2348865"/>
            </a:xfrm>
            <a:custGeom>
              <a:avLst/>
              <a:gdLst/>
              <a:ahLst/>
              <a:cxnLst/>
              <a:rect l="l" t="t" r="r" b="b"/>
              <a:pathLst>
                <a:path w="6694169" h="2348865">
                  <a:moveTo>
                    <a:pt x="0" y="635153"/>
                  </a:moveTo>
                  <a:lnTo>
                    <a:pt x="1109505" y="635153"/>
                  </a:lnTo>
                  <a:lnTo>
                    <a:pt x="1109505" y="0"/>
                  </a:lnTo>
                  <a:lnTo>
                    <a:pt x="0" y="0"/>
                  </a:lnTo>
                  <a:lnTo>
                    <a:pt x="0" y="635153"/>
                  </a:lnTo>
                  <a:close/>
                </a:path>
                <a:path w="6694169" h="2348865">
                  <a:moveTo>
                    <a:pt x="5326979" y="2348713"/>
                  </a:moveTo>
                  <a:lnTo>
                    <a:pt x="6693544" y="2348713"/>
                  </a:lnTo>
                  <a:lnTo>
                    <a:pt x="6693544" y="1795285"/>
                  </a:lnTo>
                  <a:lnTo>
                    <a:pt x="5326979" y="1795285"/>
                  </a:lnTo>
                  <a:lnTo>
                    <a:pt x="5326979" y="2348713"/>
                  </a:lnTo>
                  <a:close/>
                </a:path>
                <a:path w="6694169" h="2348865">
                  <a:moveTo>
                    <a:pt x="1206800" y="444154"/>
                  </a:moveTo>
                  <a:lnTo>
                    <a:pt x="3321919" y="444154"/>
                  </a:lnTo>
                  <a:lnTo>
                    <a:pt x="3321919" y="51946"/>
                  </a:lnTo>
                  <a:lnTo>
                    <a:pt x="1206800" y="51946"/>
                  </a:lnTo>
                  <a:lnTo>
                    <a:pt x="1206800" y="444154"/>
                  </a:lnTo>
                  <a:close/>
                </a:path>
              </a:pathLst>
            </a:custGeom>
            <a:ln w="20941">
              <a:solidFill>
                <a:srgbClr val="00C0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5666562" y="6497747"/>
            <a:ext cx="9298940" cy="3435350"/>
            <a:chOff x="5666562" y="6497747"/>
            <a:chExt cx="9298940" cy="3435350"/>
          </a:xfrm>
        </p:grpSpPr>
        <p:pic>
          <p:nvPicPr>
            <p:cNvPr id="6" name="object 6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6024" y="6497747"/>
              <a:ext cx="7529000" cy="343529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596596" y="8302417"/>
              <a:ext cx="4502785" cy="880110"/>
            </a:xfrm>
            <a:custGeom>
              <a:avLst/>
              <a:gdLst/>
              <a:ahLst/>
              <a:cxnLst/>
              <a:rect l="l" t="t" r="r" b="b"/>
              <a:pathLst>
                <a:path w="4502784" h="880109">
                  <a:moveTo>
                    <a:pt x="0" y="879554"/>
                  </a:moveTo>
                  <a:lnTo>
                    <a:pt x="4502480" y="879554"/>
                  </a:lnTo>
                  <a:lnTo>
                    <a:pt x="4502480" y="0"/>
                  </a:lnTo>
                  <a:lnTo>
                    <a:pt x="0" y="0"/>
                  </a:lnTo>
                  <a:lnTo>
                    <a:pt x="0" y="879554"/>
                  </a:lnTo>
                  <a:close/>
                </a:path>
              </a:pathLst>
            </a:custGeom>
            <a:ln w="20941">
              <a:solidFill>
                <a:srgbClr val="00C0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677033" y="7847539"/>
              <a:ext cx="2916555" cy="894715"/>
            </a:xfrm>
            <a:custGeom>
              <a:avLst/>
              <a:gdLst/>
              <a:ahLst/>
              <a:cxnLst/>
              <a:rect l="l" t="t" r="r" b="b"/>
              <a:pathLst>
                <a:path w="2916554" h="894715">
                  <a:moveTo>
                    <a:pt x="0" y="0"/>
                  </a:moveTo>
                  <a:lnTo>
                    <a:pt x="1170927" y="0"/>
                  </a:lnTo>
                  <a:lnTo>
                    <a:pt x="1170927" y="894653"/>
                  </a:lnTo>
                  <a:lnTo>
                    <a:pt x="2916508" y="894653"/>
                  </a:lnTo>
                </a:path>
              </a:pathLst>
            </a:custGeom>
            <a:ln w="20941">
              <a:solidFill>
                <a:srgbClr val="00C0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218103" y="3191198"/>
            <a:ext cx="140398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Click</a:t>
            </a:r>
            <a:r>
              <a:rPr sz="2450" spc="-1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b="1" spc="-25" dirty="0">
                <a:solidFill>
                  <a:srgbClr val="00C0E8"/>
                </a:solidFill>
                <a:latin typeface="Arial"/>
                <a:cs typeface="Arial"/>
              </a:rPr>
              <a:t>ALL</a:t>
            </a:r>
            <a:endParaRPr sz="24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18103" y="3568150"/>
            <a:ext cx="3093085" cy="1617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04775">
              <a:lnSpc>
                <a:spcPct val="106600"/>
              </a:lnSpc>
              <a:spcBef>
                <a:spcPts val="95"/>
              </a:spcBef>
            </a:pP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to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cancel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all 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licenses,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select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b="1" spc="-10" dirty="0">
                <a:solidFill>
                  <a:srgbClr val="00C0E8"/>
                </a:solidFill>
                <a:latin typeface="Arial"/>
                <a:cs typeface="Arial"/>
              </a:rPr>
              <a:t>Immediate</a:t>
            </a:r>
            <a:endParaRPr sz="2450">
              <a:latin typeface="Arial"/>
              <a:cs typeface="Arial"/>
            </a:endParaRPr>
          </a:p>
          <a:p>
            <a:pPr marL="12700" marR="5080">
              <a:lnSpc>
                <a:spcPct val="106600"/>
              </a:lnSpc>
            </a:pP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as</a:t>
            </a:r>
            <a:r>
              <a:rPr sz="2450" spc="-1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your</a:t>
            </a:r>
            <a:r>
              <a:rPr sz="2450" spc="-1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effective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 date,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and click </a:t>
            </a:r>
            <a:r>
              <a:rPr sz="2450" b="1" spc="-10" dirty="0">
                <a:solidFill>
                  <a:srgbClr val="00C0E8"/>
                </a:solidFill>
                <a:latin typeface="Arial"/>
                <a:cs typeface="Arial"/>
              </a:rPr>
              <a:t>SUBMIT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.</a:t>
            </a:r>
            <a:endParaRPr sz="24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18103" y="7586771"/>
            <a:ext cx="3337560" cy="1219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6600"/>
              </a:lnSpc>
              <a:spcBef>
                <a:spcPts val="95"/>
              </a:spcBef>
            </a:pPr>
            <a:r>
              <a:rPr sz="2450" spc="-20" dirty="0">
                <a:solidFill>
                  <a:srgbClr val="555555"/>
                </a:solidFill>
                <a:latin typeface="Arial"/>
                <a:cs typeface="Arial"/>
              </a:rPr>
              <a:t>You'll</a:t>
            </a:r>
            <a:r>
              <a:rPr sz="2450" spc="-6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see</a:t>
            </a:r>
            <a:r>
              <a:rPr sz="2450" spc="-5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b="1" spc="-10" dirty="0">
                <a:solidFill>
                  <a:srgbClr val="00C0E8"/>
                </a:solidFill>
                <a:latin typeface="Arial"/>
                <a:cs typeface="Arial"/>
              </a:rPr>
              <a:t>confirmation </a:t>
            </a:r>
            <a:r>
              <a:rPr sz="2450" b="1" dirty="0">
                <a:solidFill>
                  <a:srgbClr val="00C0E8"/>
                </a:solidFill>
                <a:latin typeface="Arial"/>
                <a:cs typeface="Arial"/>
              </a:rPr>
              <a:t>of</a:t>
            </a:r>
            <a:r>
              <a:rPr sz="2450" b="1" spc="-15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2450" b="1" dirty="0">
                <a:solidFill>
                  <a:srgbClr val="00C0E8"/>
                </a:solidFill>
                <a:latin typeface="Arial"/>
                <a:cs typeface="Arial"/>
              </a:rPr>
              <a:t>your </a:t>
            </a:r>
            <a:r>
              <a:rPr sz="2450" b="1" spc="-10" dirty="0">
                <a:solidFill>
                  <a:srgbClr val="00C0E8"/>
                </a:solidFill>
                <a:latin typeface="Arial"/>
                <a:cs typeface="Arial"/>
              </a:rPr>
              <a:t>cancellation submission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.</a:t>
            </a:r>
            <a:endParaRPr sz="245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57025" y="3243192"/>
            <a:ext cx="506730" cy="506730"/>
          </a:xfrm>
          <a:custGeom>
            <a:avLst/>
            <a:gdLst/>
            <a:ahLst/>
            <a:cxnLst/>
            <a:rect l="l" t="t" r="r" b="b"/>
            <a:pathLst>
              <a:path w="506730" h="506729">
                <a:moveTo>
                  <a:pt x="253290" y="0"/>
                </a:moveTo>
                <a:lnTo>
                  <a:pt x="207760" y="4081"/>
                </a:lnTo>
                <a:lnTo>
                  <a:pt x="164908" y="15847"/>
                </a:lnTo>
                <a:lnTo>
                  <a:pt x="125448" y="34583"/>
                </a:lnTo>
                <a:lnTo>
                  <a:pt x="90097" y="59573"/>
                </a:lnTo>
                <a:lnTo>
                  <a:pt x="59570" y="90102"/>
                </a:lnTo>
                <a:lnTo>
                  <a:pt x="34581" y="125453"/>
                </a:lnTo>
                <a:lnTo>
                  <a:pt x="15846" y="164912"/>
                </a:lnTo>
                <a:lnTo>
                  <a:pt x="4080" y="207763"/>
                </a:lnTo>
                <a:lnTo>
                  <a:pt x="0" y="253290"/>
                </a:lnTo>
                <a:lnTo>
                  <a:pt x="4080" y="298820"/>
                </a:lnTo>
                <a:lnTo>
                  <a:pt x="15846" y="341673"/>
                </a:lnTo>
                <a:lnTo>
                  <a:pt x="34581" y="381132"/>
                </a:lnTo>
                <a:lnTo>
                  <a:pt x="59570" y="416483"/>
                </a:lnTo>
                <a:lnTo>
                  <a:pt x="90097" y="447011"/>
                </a:lnTo>
                <a:lnTo>
                  <a:pt x="125448" y="472000"/>
                </a:lnTo>
                <a:lnTo>
                  <a:pt x="164908" y="490735"/>
                </a:lnTo>
                <a:lnTo>
                  <a:pt x="207760" y="502500"/>
                </a:lnTo>
                <a:lnTo>
                  <a:pt x="253290" y="506581"/>
                </a:lnTo>
                <a:lnTo>
                  <a:pt x="298820" y="502500"/>
                </a:lnTo>
                <a:lnTo>
                  <a:pt x="341673" y="490735"/>
                </a:lnTo>
                <a:lnTo>
                  <a:pt x="381132" y="472000"/>
                </a:lnTo>
                <a:lnTo>
                  <a:pt x="416483" y="447011"/>
                </a:lnTo>
                <a:lnTo>
                  <a:pt x="447011" y="416483"/>
                </a:lnTo>
                <a:lnTo>
                  <a:pt x="472000" y="381132"/>
                </a:lnTo>
                <a:lnTo>
                  <a:pt x="490735" y="341673"/>
                </a:lnTo>
                <a:lnTo>
                  <a:pt x="502500" y="298820"/>
                </a:lnTo>
                <a:lnTo>
                  <a:pt x="506581" y="253290"/>
                </a:lnTo>
                <a:lnTo>
                  <a:pt x="502500" y="207763"/>
                </a:lnTo>
                <a:lnTo>
                  <a:pt x="490735" y="164912"/>
                </a:lnTo>
                <a:lnTo>
                  <a:pt x="472000" y="125453"/>
                </a:lnTo>
                <a:lnTo>
                  <a:pt x="447011" y="90102"/>
                </a:lnTo>
                <a:lnTo>
                  <a:pt x="416483" y="59573"/>
                </a:lnTo>
                <a:lnTo>
                  <a:pt x="381132" y="34583"/>
                </a:lnTo>
                <a:lnTo>
                  <a:pt x="341673" y="15847"/>
                </a:lnTo>
                <a:lnTo>
                  <a:pt x="298820" y="4081"/>
                </a:lnTo>
                <a:lnTo>
                  <a:pt x="253290" y="0"/>
                </a:lnTo>
                <a:close/>
              </a:path>
            </a:pathLst>
          </a:custGeom>
          <a:solidFill>
            <a:srgbClr val="00C0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507354" y="3275364"/>
            <a:ext cx="206375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5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57025" y="7659369"/>
            <a:ext cx="506730" cy="506730"/>
          </a:xfrm>
          <a:custGeom>
            <a:avLst/>
            <a:gdLst/>
            <a:ahLst/>
            <a:cxnLst/>
            <a:rect l="l" t="t" r="r" b="b"/>
            <a:pathLst>
              <a:path w="506730" h="506729">
                <a:moveTo>
                  <a:pt x="253290" y="0"/>
                </a:moveTo>
                <a:lnTo>
                  <a:pt x="207760" y="4081"/>
                </a:lnTo>
                <a:lnTo>
                  <a:pt x="164908" y="15847"/>
                </a:lnTo>
                <a:lnTo>
                  <a:pt x="125448" y="34583"/>
                </a:lnTo>
                <a:lnTo>
                  <a:pt x="90097" y="59573"/>
                </a:lnTo>
                <a:lnTo>
                  <a:pt x="59570" y="90102"/>
                </a:lnTo>
                <a:lnTo>
                  <a:pt x="34581" y="125453"/>
                </a:lnTo>
                <a:lnTo>
                  <a:pt x="15846" y="164912"/>
                </a:lnTo>
                <a:lnTo>
                  <a:pt x="4080" y="207763"/>
                </a:lnTo>
                <a:lnTo>
                  <a:pt x="0" y="253290"/>
                </a:lnTo>
                <a:lnTo>
                  <a:pt x="4080" y="298820"/>
                </a:lnTo>
                <a:lnTo>
                  <a:pt x="15846" y="341673"/>
                </a:lnTo>
                <a:lnTo>
                  <a:pt x="34581" y="381132"/>
                </a:lnTo>
                <a:lnTo>
                  <a:pt x="59570" y="416483"/>
                </a:lnTo>
                <a:lnTo>
                  <a:pt x="90097" y="447011"/>
                </a:lnTo>
                <a:lnTo>
                  <a:pt x="125448" y="472000"/>
                </a:lnTo>
                <a:lnTo>
                  <a:pt x="164908" y="490735"/>
                </a:lnTo>
                <a:lnTo>
                  <a:pt x="207760" y="502500"/>
                </a:lnTo>
                <a:lnTo>
                  <a:pt x="253290" y="506581"/>
                </a:lnTo>
                <a:lnTo>
                  <a:pt x="298820" y="502500"/>
                </a:lnTo>
                <a:lnTo>
                  <a:pt x="341673" y="490735"/>
                </a:lnTo>
                <a:lnTo>
                  <a:pt x="381132" y="472000"/>
                </a:lnTo>
                <a:lnTo>
                  <a:pt x="416483" y="447011"/>
                </a:lnTo>
                <a:lnTo>
                  <a:pt x="447011" y="416483"/>
                </a:lnTo>
                <a:lnTo>
                  <a:pt x="472000" y="381132"/>
                </a:lnTo>
                <a:lnTo>
                  <a:pt x="490735" y="341673"/>
                </a:lnTo>
                <a:lnTo>
                  <a:pt x="502500" y="298820"/>
                </a:lnTo>
                <a:lnTo>
                  <a:pt x="506581" y="253290"/>
                </a:lnTo>
                <a:lnTo>
                  <a:pt x="502500" y="207763"/>
                </a:lnTo>
                <a:lnTo>
                  <a:pt x="490735" y="164912"/>
                </a:lnTo>
                <a:lnTo>
                  <a:pt x="472000" y="125453"/>
                </a:lnTo>
                <a:lnTo>
                  <a:pt x="447011" y="90102"/>
                </a:lnTo>
                <a:lnTo>
                  <a:pt x="416483" y="59573"/>
                </a:lnTo>
                <a:lnTo>
                  <a:pt x="381132" y="34583"/>
                </a:lnTo>
                <a:lnTo>
                  <a:pt x="341673" y="15847"/>
                </a:lnTo>
                <a:lnTo>
                  <a:pt x="298820" y="4081"/>
                </a:lnTo>
                <a:lnTo>
                  <a:pt x="253290" y="0"/>
                </a:lnTo>
                <a:close/>
              </a:path>
            </a:pathLst>
          </a:custGeom>
          <a:solidFill>
            <a:srgbClr val="00C0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507354" y="7691540"/>
            <a:ext cx="206375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255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622926" y="3371625"/>
            <a:ext cx="11630660" cy="2543810"/>
            <a:chOff x="3622926" y="3371625"/>
            <a:chExt cx="11630660" cy="2543810"/>
          </a:xfrm>
        </p:grpSpPr>
        <p:sp>
          <p:nvSpPr>
            <p:cNvPr id="17" name="object 17"/>
            <p:cNvSpPr/>
            <p:nvPr/>
          </p:nvSpPr>
          <p:spPr>
            <a:xfrm>
              <a:off x="3622926" y="3382096"/>
              <a:ext cx="5599430" cy="0"/>
            </a:xfrm>
            <a:custGeom>
              <a:avLst/>
              <a:gdLst/>
              <a:ahLst/>
              <a:cxnLst/>
              <a:rect l="l" t="t" r="r" b="b"/>
              <a:pathLst>
                <a:path w="5599430">
                  <a:moveTo>
                    <a:pt x="0" y="0"/>
                  </a:moveTo>
                  <a:lnTo>
                    <a:pt x="5599274" y="0"/>
                  </a:lnTo>
                </a:path>
              </a:pathLst>
            </a:custGeom>
            <a:ln w="20941">
              <a:solidFill>
                <a:srgbClr val="00C0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146466" y="5237257"/>
              <a:ext cx="11096625" cy="667385"/>
            </a:xfrm>
            <a:custGeom>
              <a:avLst/>
              <a:gdLst/>
              <a:ahLst/>
              <a:cxnLst/>
              <a:rect l="l" t="t" r="r" b="b"/>
              <a:pathLst>
                <a:path w="11096625" h="667385">
                  <a:moveTo>
                    <a:pt x="11096468" y="310001"/>
                  </a:moveTo>
                  <a:lnTo>
                    <a:pt x="11096468" y="667330"/>
                  </a:lnTo>
                  <a:lnTo>
                    <a:pt x="0" y="667330"/>
                  </a:lnTo>
                  <a:lnTo>
                    <a:pt x="0" y="0"/>
                  </a:lnTo>
                </a:path>
              </a:pathLst>
            </a:custGeom>
            <a:ln w="20941">
              <a:solidFill>
                <a:srgbClr val="00C0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814464" y="3650112"/>
              <a:ext cx="6802120" cy="1617980"/>
            </a:xfrm>
            <a:custGeom>
              <a:avLst/>
              <a:gdLst/>
              <a:ahLst/>
              <a:cxnLst/>
              <a:rect l="l" t="t" r="r" b="b"/>
              <a:pathLst>
                <a:path w="6802120" h="1617979">
                  <a:moveTo>
                    <a:pt x="0" y="558192"/>
                  </a:moveTo>
                  <a:lnTo>
                    <a:pt x="2033498" y="558192"/>
                  </a:lnTo>
                  <a:lnTo>
                    <a:pt x="2033498" y="1617385"/>
                  </a:lnTo>
                  <a:lnTo>
                    <a:pt x="6801834" y="1617385"/>
                  </a:lnTo>
                  <a:lnTo>
                    <a:pt x="6801834" y="0"/>
                  </a:lnTo>
                </a:path>
              </a:pathLst>
            </a:custGeom>
            <a:ln w="20941">
              <a:solidFill>
                <a:srgbClr val="00C0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55"/>
              </a:lnSpc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How</a:t>
            </a:r>
            <a:r>
              <a:rPr spc="155" dirty="0"/>
              <a:t> </a:t>
            </a:r>
            <a:r>
              <a:rPr dirty="0"/>
              <a:t>to</a:t>
            </a:r>
            <a:r>
              <a:rPr spc="155" dirty="0"/>
              <a:t> </a:t>
            </a:r>
            <a:r>
              <a:rPr dirty="0"/>
              <a:t>Move</a:t>
            </a:r>
            <a:r>
              <a:rPr spc="155" dirty="0"/>
              <a:t> </a:t>
            </a:r>
            <a:r>
              <a:rPr dirty="0"/>
              <a:t>from</a:t>
            </a:r>
            <a:r>
              <a:rPr spc="125" dirty="0"/>
              <a:t> </a:t>
            </a:r>
            <a:r>
              <a:rPr dirty="0"/>
              <a:t>TechSoup-Supported</a:t>
            </a:r>
            <a:r>
              <a:rPr spc="155" dirty="0"/>
              <a:t> </a:t>
            </a:r>
            <a:r>
              <a:rPr dirty="0"/>
              <a:t>Licenses</a:t>
            </a:r>
            <a:r>
              <a:rPr spc="155" dirty="0"/>
              <a:t> </a:t>
            </a:r>
            <a:r>
              <a:rPr dirty="0"/>
              <a:t>to</a:t>
            </a:r>
            <a:r>
              <a:rPr spc="160" dirty="0"/>
              <a:t> </a:t>
            </a:r>
            <a:r>
              <a:rPr dirty="0"/>
              <a:t>Microsoft</a:t>
            </a:r>
            <a:r>
              <a:rPr spc="155" dirty="0"/>
              <a:t> </a:t>
            </a:r>
            <a:r>
              <a:rPr spc="-10" dirty="0"/>
              <a:t>Direct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15009271" y="10487770"/>
            <a:ext cx="3750945" cy="22225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350" dirty="0">
                <a:solidFill>
                  <a:srgbClr val="00C0E8"/>
                </a:solidFill>
                <a:latin typeface="Arial"/>
                <a:cs typeface="Arial"/>
              </a:rPr>
              <a:t>Part</a:t>
            </a:r>
            <a:r>
              <a:rPr sz="1350" spc="100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C0E8"/>
                </a:solidFill>
                <a:latin typeface="Arial"/>
                <a:cs typeface="Arial"/>
              </a:rPr>
              <a:t>2:</a:t>
            </a:r>
            <a:r>
              <a:rPr sz="1350" spc="100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C0E8"/>
                </a:solidFill>
                <a:latin typeface="Arial"/>
                <a:cs typeface="Arial"/>
              </a:rPr>
              <a:t>Retire</a:t>
            </a:r>
            <a:r>
              <a:rPr sz="1350" spc="70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C0E8"/>
                </a:solidFill>
                <a:latin typeface="Arial"/>
                <a:cs typeface="Arial"/>
              </a:rPr>
              <a:t>Your</a:t>
            </a:r>
            <a:r>
              <a:rPr sz="1350" spc="105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C0E8"/>
                </a:solidFill>
                <a:latin typeface="Arial"/>
                <a:cs typeface="Arial"/>
              </a:rPr>
              <a:t>Current</a:t>
            </a:r>
            <a:r>
              <a:rPr sz="1350" spc="70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C0E8"/>
                </a:solidFill>
                <a:latin typeface="Arial"/>
                <a:cs typeface="Arial"/>
              </a:rPr>
              <a:t>TechSoup</a:t>
            </a:r>
            <a:r>
              <a:rPr sz="1350" spc="100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1350" spc="-10" dirty="0">
                <a:solidFill>
                  <a:srgbClr val="00C0E8"/>
                </a:solidFill>
                <a:latin typeface="Arial"/>
                <a:cs typeface="Arial"/>
              </a:rPr>
              <a:t>Licenses</a:t>
            </a:r>
            <a:endParaRPr sz="1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91087" y="5749466"/>
            <a:ext cx="838200" cy="838200"/>
          </a:xfrm>
          <a:custGeom>
            <a:avLst/>
            <a:gdLst/>
            <a:ahLst/>
            <a:cxnLst/>
            <a:rect l="l" t="t" r="r" b="b"/>
            <a:pathLst>
              <a:path w="838200" h="838200">
                <a:moveTo>
                  <a:pt x="418835" y="0"/>
                </a:moveTo>
                <a:lnTo>
                  <a:pt x="369991" y="2817"/>
                </a:lnTo>
                <a:lnTo>
                  <a:pt x="322801" y="11061"/>
                </a:lnTo>
                <a:lnTo>
                  <a:pt x="277581" y="24417"/>
                </a:lnTo>
                <a:lnTo>
                  <a:pt x="234643" y="42571"/>
                </a:lnTo>
                <a:lnTo>
                  <a:pt x="194304" y="65208"/>
                </a:lnTo>
                <a:lnTo>
                  <a:pt x="156876" y="92014"/>
                </a:lnTo>
                <a:lnTo>
                  <a:pt x="122675" y="122675"/>
                </a:lnTo>
                <a:lnTo>
                  <a:pt x="92014" y="156876"/>
                </a:lnTo>
                <a:lnTo>
                  <a:pt x="65208" y="194304"/>
                </a:lnTo>
                <a:lnTo>
                  <a:pt x="42571" y="234643"/>
                </a:lnTo>
                <a:lnTo>
                  <a:pt x="24417" y="277581"/>
                </a:lnTo>
                <a:lnTo>
                  <a:pt x="11061" y="322801"/>
                </a:lnTo>
                <a:lnTo>
                  <a:pt x="2817" y="369991"/>
                </a:lnTo>
                <a:lnTo>
                  <a:pt x="0" y="418835"/>
                </a:lnTo>
                <a:lnTo>
                  <a:pt x="2817" y="467681"/>
                </a:lnTo>
                <a:lnTo>
                  <a:pt x="11061" y="514872"/>
                </a:lnTo>
                <a:lnTo>
                  <a:pt x="24417" y="560093"/>
                </a:lnTo>
                <a:lnTo>
                  <a:pt x="42571" y="603031"/>
                </a:lnTo>
                <a:lnTo>
                  <a:pt x="65208" y="643370"/>
                </a:lnTo>
                <a:lnTo>
                  <a:pt x="92014" y="680798"/>
                </a:lnTo>
                <a:lnTo>
                  <a:pt x="122675" y="714999"/>
                </a:lnTo>
                <a:lnTo>
                  <a:pt x="156876" y="745659"/>
                </a:lnTo>
                <a:lnTo>
                  <a:pt x="194304" y="772464"/>
                </a:lnTo>
                <a:lnTo>
                  <a:pt x="234643" y="795101"/>
                </a:lnTo>
                <a:lnTo>
                  <a:pt x="277581" y="813253"/>
                </a:lnTo>
                <a:lnTo>
                  <a:pt x="322801" y="826609"/>
                </a:lnTo>
                <a:lnTo>
                  <a:pt x="369991" y="834853"/>
                </a:lnTo>
                <a:lnTo>
                  <a:pt x="418835" y="837670"/>
                </a:lnTo>
                <a:lnTo>
                  <a:pt x="467679" y="834853"/>
                </a:lnTo>
                <a:lnTo>
                  <a:pt x="514869" y="826609"/>
                </a:lnTo>
                <a:lnTo>
                  <a:pt x="560089" y="813253"/>
                </a:lnTo>
                <a:lnTo>
                  <a:pt x="603026" y="795101"/>
                </a:lnTo>
                <a:lnTo>
                  <a:pt x="643366" y="772464"/>
                </a:lnTo>
                <a:lnTo>
                  <a:pt x="680793" y="745659"/>
                </a:lnTo>
                <a:lnTo>
                  <a:pt x="714995" y="714999"/>
                </a:lnTo>
                <a:lnTo>
                  <a:pt x="745656" y="680798"/>
                </a:lnTo>
                <a:lnTo>
                  <a:pt x="772462" y="643370"/>
                </a:lnTo>
                <a:lnTo>
                  <a:pt x="795099" y="603031"/>
                </a:lnTo>
                <a:lnTo>
                  <a:pt x="813252" y="560093"/>
                </a:lnTo>
                <a:lnTo>
                  <a:pt x="826608" y="514872"/>
                </a:lnTo>
                <a:lnTo>
                  <a:pt x="834852" y="467681"/>
                </a:lnTo>
                <a:lnTo>
                  <a:pt x="837670" y="418835"/>
                </a:lnTo>
                <a:lnTo>
                  <a:pt x="834852" y="369991"/>
                </a:lnTo>
                <a:lnTo>
                  <a:pt x="826608" y="322801"/>
                </a:lnTo>
                <a:lnTo>
                  <a:pt x="813252" y="277581"/>
                </a:lnTo>
                <a:lnTo>
                  <a:pt x="795099" y="234643"/>
                </a:lnTo>
                <a:lnTo>
                  <a:pt x="772462" y="194304"/>
                </a:lnTo>
                <a:lnTo>
                  <a:pt x="745656" y="156876"/>
                </a:lnTo>
                <a:lnTo>
                  <a:pt x="714995" y="122675"/>
                </a:lnTo>
                <a:lnTo>
                  <a:pt x="680793" y="92014"/>
                </a:lnTo>
                <a:lnTo>
                  <a:pt x="643366" y="65208"/>
                </a:lnTo>
                <a:lnTo>
                  <a:pt x="603026" y="42571"/>
                </a:lnTo>
                <a:lnTo>
                  <a:pt x="560089" y="24417"/>
                </a:lnTo>
                <a:lnTo>
                  <a:pt x="514869" y="11061"/>
                </a:lnTo>
                <a:lnTo>
                  <a:pt x="467679" y="2817"/>
                </a:lnTo>
                <a:lnTo>
                  <a:pt x="418835" y="0"/>
                </a:lnTo>
                <a:close/>
              </a:path>
            </a:pathLst>
          </a:custGeom>
          <a:solidFill>
            <a:srgbClr val="FF8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57026" y="1357033"/>
            <a:ext cx="17390110" cy="1213485"/>
          </a:xfrm>
          <a:custGeom>
            <a:avLst/>
            <a:gdLst/>
            <a:ahLst/>
            <a:cxnLst/>
            <a:rect l="l" t="t" r="r" b="b"/>
            <a:pathLst>
              <a:path w="17390110" h="1213485">
                <a:moveTo>
                  <a:pt x="17264395" y="0"/>
                </a:moveTo>
                <a:lnTo>
                  <a:pt x="125650" y="0"/>
                </a:lnTo>
                <a:lnTo>
                  <a:pt x="76743" y="9874"/>
                </a:lnTo>
                <a:lnTo>
                  <a:pt x="36803" y="36803"/>
                </a:lnTo>
                <a:lnTo>
                  <a:pt x="9874" y="76743"/>
                </a:lnTo>
                <a:lnTo>
                  <a:pt x="0" y="125650"/>
                </a:lnTo>
                <a:lnTo>
                  <a:pt x="0" y="1087443"/>
                </a:lnTo>
                <a:lnTo>
                  <a:pt x="9874" y="1136354"/>
                </a:lnTo>
                <a:lnTo>
                  <a:pt x="36803" y="1176294"/>
                </a:lnTo>
                <a:lnTo>
                  <a:pt x="76743" y="1203220"/>
                </a:lnTo>
                <a:lnTo>
                  <a:pt x="125650" y="1213093"/>
                </a:lnTo>
                <a:lnTo>
                  <a:pt x="17264395" y="1213093"/>
                </a:lnTo>
                <a:lnTo>
                  <a:pt x="17313302" y="1203220"/>
                </a:lnTo>
                <a:lnTo>
                  <a:pt x="17353242" y="1176294"/>
                </a:lnTo>
                <a:lnTo>
                  <a:pt x="17380171" y="1136354"/>
                </a:lnTo>
                <a:lnTo>
                  <a:pt x="17390046" y="1087443"/>
                </a:lnTo>
                <a:lnTo>
                  <a:pt x="17390046" y="125650"/>
                </a:lnTo>
                <a:lnTo>
                  <a:pt x="17380171" y="76743"/>
                </a:lnTo>
                <a:lnTo>
                  <a:pt x="17353242" y="36803"/>
                </a:lnTo>
                <a:lnTo>
                  <a:pt x="17313302" y="9874"/>
                </a:lnTo>
                <a:lnTo>
                  <a:pt x="17264395" y="0"/>
                </a:lnTo>
                <a:close/>
              </a:path>
            </a:pathLst>
          </a:custGeom>
          <a:solidFill>
            <a:srgbClr val="00C0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44326" y="3205262"/>
            <a:ext cx="171450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10" dirty="0">
                <a:solidFill>
                  <a:srgbClr val="222222"/>
                </a:solidFill>
                <a:latin typeface="Arial"/>
                <a:cs typeface="Arial"/>
              </a:rPr>
              <a:t>SERVICES</a:t>
            </a:r>
            <a:endParaRPr sz="2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617880" y="3205262"/>
            <a:ext cx="209105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10" dirty="0">
                <a:solidFill>
                  <a:srgbClr val="222222"/>
                </a:solidFill>
                <a:latin typeface="Arial"/>
                <a:cs typeface="Arial"/>
              </a:rPr>
              <a:t>COMMUNITY</a:t>
            </a:r>
            <a:endParaRPr sz="2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37693" y="3205262"/>
            <a:ext cx="164528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10" dirty="0">
                <a:solidFill>
                  <a:srgbClr val="222222"/>
                </a:solidFill>
                <a:latin typeface="Arial"/>
                <a:cs typeface="Arial"/>
              </a:rPr>
              <a:t>TRAINING</a:t>
            </a:r>
            <a:endParaRPr sz="2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44326" y="4057915"/>
            <a:ext cx="5055235" cy="3108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ts val="2890"/>
              </a:lnSpc>
              <a:spcBef>
                <a:spcPts val="95"/>
              </a:spcBef>
            </a:pP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We</a:t>
            </a:r>
            <a:r>
              <a:rPr sz="2300" spc="9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have</a:t>
            </a:r>
            <a:r>
              <a:rPr sz="2300" spc="1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00C0E8"/>
                </a:solidFill>
                <a:latin typeface="Arial"/>
                <a:cs typeface="Arial"/>
              </a:rPr>
              <a:t>services</a:t>
            </a:r>
            <a:r>
              <a:rPr sz="2300" spc="110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that</a:t>
            </a:r>
            <a:r>
              <a:rPr sz="2300" spc="1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range</a:t>
            </a:r>
            <a:r>
              <a:rPr sz="2300" spc="1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spc="-20" dirty="0">
                <a:solidFill>
                  <a:srgbClr val="555555"/>
                </a:solidFill>
                <a:latin typeface="Arial"/>
                <a:cs typeface="Arial"/>
              </a:rPr>
              <a:t>from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license</a:t>
            </a:r>
            <a:r>
              <a:rPr sz="2300" spc="2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activation,</a:t>
            </a:r>
            <a:r>
              <a:rPr sz="2300" spc="2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migration,</a:t>
            </a:r>
            <a:r>
              <a:rPr sz="2300" spc="21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spc="-10" dirty="0">
                <a:solidFill>
                  <a:srgbClr val="555555"/>
                </a:solidFill>
                <a:latin typeface="Arial"/>
                <a:cs typeface="Arial"/>
              </a:rPr>
              <a:t>security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assessment,</a:t>
            </a:r>
            <a:r>
              <a:rPr sz="2300" spc="14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and</a:t>
            </a:r>
            <a:r>
              <a:rPr sz="2300" spc="14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setting</a:t>
            </a:r>
            <a:r>
              <a:rPr sz="2300" spc="14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up</a:t>
            </a:r>
            <a:r>
              <a:rPr sz="2300" spc="14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spc="-10" dirty="0">
                <a:solidFill>
                  <a:srgbClr val="555555"/>
                </a:solidFill>
                <a:latin typeface="Arial"/>
                <a:cs typeface="Arial"/>
              </a:rPr>
              <a:t>multi-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factor</a:t>
            </a:r>
            <a:r>
              <a:rPr sz="2300" spc="13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authentication</a:t>
            </a:r>
            <a:r>
              <a:rPr sz="2300" spc="13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to</a:t>
            </a:r>
            <a:r>
              <a:rPr sz="2300" spc="13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a</a:t>
            </a:r>
            <a:r>
              <a:rPr sz="2300" spc="13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full</a:t>
            </a:r>
            <a:r>
              <a:rPr sz="2300" spc="13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spc="-10" dirty="0">
                <a:solidFill>
                  <a:srgbClr val="555555"/>
                </a:solidFill>
                <a:latin typeface="Arial"/>
                <a:cs typeface="Arial"/>
              </a:rPr>
              <a:t>Office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365</a:t>
            </a:r>
            <a:r>
              <a:rPr sz="2300" spc="114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Complete</a:t>
            </a:r>
            <a:r>
              <a:rPr sz="2300" spc="12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Setup</a:t>
            </a:r>
            <a:r>
              <a:rPr sz="2300" spc="12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that</a:t>
            </a:r>
            <a:r>
              <a:rPr sz="2300" spc="114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will</a:t>
            </a:r>
            <a:r>
              <a:rPr sz="2300" spc="12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help</a:t>
            </a:r>
            <a:r>
              <a:rPr sz="2300" spc="12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spc="-25" dirty="0">
                <a:solidFill>
                  <a:srgbClr val="555555"/>
                </a:solidFill>
                <a:latin typeface="Arial"/>
                <a:cs typeface="Arial"/>
              </a:rPr>
              <a:t>you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get</a:t>
            </a:r>
            <a:r>
              <a:rPr sz="2300" spc="7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up</a:t>
            </a:r>
            <a:r>
              <a:rPr sz="2300" spc="8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and</a:t>
            </a:r>
            <a:r>
              <a:rPr sz="2300" spc="8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spc="-10" dirty="0">
                <a:solidFill>
                  <a:srgbClr val="555555"/>
                </a:solidFill>
                <a:latin typeface="Arial"/>
                <a:cs typeface="Arial"/>
              </a:rPr>
              <a:t>running.</a:t>
            </a:r>
            <a:endParaRPr sz="2300" dirty="0">
              <a:latin typeface="Arial"/>
              <a:cs typeface="Arial"/>
            </a:endParaRPr>
          </a:p>
          <a:p>
            <a:pPr marL="12700" marR="565785">
              <a:lnSpc>
                <a:spcPct val="104600"/>
              </a:lnSpc>
              <a:spcBef>
                <a:spcPts val="1170"/>
              </a:spcBef>
            </a:pPr>
            <a:r>
              <a:rPr sz="2300" b="1" dirty="0">
                <a:solidFill>
                  <a:srgbClr val="555555"/>
                </a:solidFill>
                <a:latin typeface="Arial"/>
                <a:cs typeface="Arial"/>
              </a:rPr>
              <a:t>You</a:t>
            </a:r>
            <a:r>
              <a:rPr sz="2300" b="1" spc="5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55555"/>
                </a:solidFill>
                <a:latin typeface="Arial"/>
                <a:cs typeface="Arial"/>
              </a:rPr>
              <a:t>can</a:t>
            </a:r>
            <a:r>
              <a:rPr sz="2300" b="1" spc="6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55555"/>
                </a:solidFill>
                <a:latin typeface="Arial"/>
                <a:cs typeface="Arial"/>
              </a:rPr>
              <a:t>reach</a:t>
            </a:r>
            <a:r>
              <a:rPr sz="2300" b="1" spc="6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55555"/>
                </a:solidFill>
                <a:latin typeface="Arial"/>
                <a:cs typeface="Arial"/>
              </a:rPr>
              <a:t>us</a:t>
            </a:r>
            <a:r>
              <a:rPr sz="2300" b="1" spc="6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55555"/>
                </a:solidFill>
                <a:latin typeface="Arial"/>
                <a:cs typeface="Arial"/>
              </a:rPr>
              <a:t>via</a:t>
            </a:r>
            <a:r>
              <a:rPr sz="2300" b="1" spc="6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55555"/>
                </a:solidFill>
                <a:latin typeface="Arial"/>
                <a:cs typeface="Arial"/>
              </a:rPr>
              <a:t>one</a:t>
            </a:r>
            <a:r>
              <a:rPr sz="2300" b="1" spc="6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55555"/>
                </a:solidFill>
                <a:latin typeface="Arial"/>
                <a:cs typeface="Arial"/>
              </a:rPr>
              <a:t>of</a:t>
            </a:r>
            <a:r>
              <a:rPr sz="2300" b="1" spc="6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b="1" spc="-25" dirty="0">
                <a:solidFill>
                  <a:srgbClr val="555555"/>
                </a:solidFill>
                <a:latin typeface="Arial"/>
                <a:cs typeface="Arial"/>
              </a:rPr>
              <a:t>the </a:t>
            </a:r>
            <a:r>
              <a:rPr sz="2300" b="1" dirty="0">
                <a:solidFill>
                  <a:srgbClr val="555555"/>
                </a:solidFill>
                <a:latin typeface="Arial"/>
                <a:cs typeface="Arial"/>
              </a:rPr>
              <a:t>following</a:t>
            </a:r>
            <a:r>
              <a:rPr sz="2300" b="1" spc="204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55555"/>
                </a:solidFill>
                <a:latin typeface="Arial"/>
                <a:cs typeface="Arial"/>
              </a:rPr>
              <a:t>methods: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617793" y="4057844"/>
            <a:ext cx="4719955" cy="12007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dirty="0">
                <a:solidFill>
                  <a:srgbClr val="555555"/>
                </a:solidFill>
                <a:latin typeface="Arial"/>
                <a:cs typeface="Arial"/>
              </a:rPr>
              <a:t>Be</a:t>
            </a:r>
            <a:r>
              <a:rPr sz="2300" b="1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b="1" dirty="0">
                <a:solidFill>
                  <a:srgbClr val="555555"/>
                </a:solidFill>
                <a:latin typeface="Arial"/>
                <a:cs typeface="Arial"/>
              </a:rPr>
              <a:t>a part of our </a:t>
            </a:r>
            <a:r>
              <a:rPr sz="2300" b="1" spc="-10" dirty="0">
                <a:solidFill>
                  <a:srgbClr val="555555"/>
                </a:solidFill>
                <a:latin typeface="Arial"/>
                <a:cs typeface="Arial"/>
              </a:rPr>
              <a:t>community!</a:t>
            </a:r>
            <a:endParaRPr sz="2300" dirty="0">
              <a:latin typeface="Arial"/>
              <a:cs typeface="Arial"/>
            </a:endParaRPr>
          </a:p>
          <a:p>
            <a:pPr marL="12700" marR="5080">
              <a:lnSpc>
                <a:spcPct val="112700"/>
              </a:lnSpc>
              <a:spcBef>
                <a:spcPts val="1210"/>
              </a:spcBef>
            </a:pPr>
            <a:r>
              <a:rPr sz="1950" u="heavy" spc="-10" dirty="0">
                <a:solidFill>
                  <a:srgbClr val="555555"/>
                </a:solidFill>
                <a:uFill>
                  <a:solidFill>
                    <a:srgbClr val="00C0E8"/>
                  </a:solidFill>
                </a:u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http://forums.techsoup.org/cs/community/</a:t>
            </a:r>
            <a:r>
              <a:rPr sz="1950" spc="50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1950" u="heavy" spc="-10" dirty="0">
                <a:solidFill>
                  <a:srgbClr val="555555"/>
                </a:solidFill>
                <a:uFill>
                  <a:solidFill>
                    <a:srgbClr val="00C0E8"/>
                  </a:solidFill>
                </a:u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f/112.aspx</a:t>
            </a:r>
            <a:endParaRPr sz="1950" dirty="0">
              <a:solidFill>
                <a:srgbClr val="555555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37658" y="4057915"/>
            <a:ext cx="5064760" cy="3033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ts val="2890"/>
              </a:lnSpc>
              <a:spcBef>
                <a:spcPts val="95"/>
              </a:spcBef>
            </a:pP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We</a:t>
            </a:r>
            <a:r>
              <a:rPr sz="2300" spc="9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offer</a:t>
            </a:r>
            <a:r>
              <a:rPr sz="2300" spc="1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00C0E8"/>
                </a:solidFill>
                <a:latin typeface="Arial"/>
                <a:cs typeface="Arial"/>
              </a:rPr>
              <a:t>training</a:t>
            </a:r>
            <a:r>
              <a:rPr sz="2300" spc="110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00C0E8"/>
                </a:solidFill>
                <a:latin typeface="Arial"/>
                <a:cs typeface="Arial"/>
              </a:rPr>
              <a:t>courses</a:t>
            </a:r>
            <a:r>
              <a:rPr sz="2300" spc="110" dirty="0">
                <a:solidFill>
                  <a:srgbClr val="00C0E8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for</a:t>
            </a:r>
            <a:r>
              <a:rPr sz="2300" spc="1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spc="-10" dirty="0">
                <a:solidFill>
                  <a:srgbClr val="555555"/>
                </a:solidFill>
                <a:latin typeface="Arial"/>
                <a:cs typeface="Arial"/>
              </a:rPr>
              <a:t>nonprofit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staff</a:t>
            </a:r>
            <a:r>
              <a:rPr sz="2300" spc="9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and</a:t>
            </a:r>
            <a:r>
              <a:rPr sz="2300" spc="10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volunteers</a:t>
            </a:r>
            <a:r>
              <a:rPr sz="2300" spc="10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on</a:t>
            </a:r>
            <a:r>
              <a:rPr sz="2300" spc="10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how</a:t>
            </a:r>
            <a:r>
              <a:rPr sz="2300" spc="10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to</a:t>
            </a:r>
            <a:r>
              <a:rPr sz="2300" spc="10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spc="-25" dirty="0">
                <a:solidFill>
                  <a:srgbClr val="555555"/>
                </a:solidFill>
                <a:latin typeface="Arial"/>
                <a:cs typeface="Arial"/>
              </a:rPr>
              <a:t>use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Microsoft</a:t>
            </a:r>
            <a:r>
              <a:rPr sz="2300" spc="16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applications</a:t>
            </a:r>
            <a:r>
              <a:rPr sz="2300" spc="16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such</a:t>
            </a:r>
            <a:r>
              <a:rPr sz="2300" spc="16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as</a:t>
            </a:r>
            <a:r>
              <a:rPr sz="2300" spc="114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spc="-10" dirty="0">
                <a:solidFill>
                  <a:srgbClr val="555555"/>
                </a:solidFill>
                <a:latin typeface="Arial"/>
                <a:cs typeface="Arial"/>
              </a:rPr>
              <a:t>Teams,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Excel,</a:t>
            </a:r>
            <a:r>
              <a:rPr sz="2300" spc="15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PowerPoint,</a:t>
            </a:r>
            <a:r>
              <a:rPr sz="2300" spc="16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Word,</a:t>
            </a:r>
            <a:r>
              <a:rPr sz="2300" spc="16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spc="-10" dirty="0">
                <a:solidFill>
                  <a:srgbClr val="555555"/>
                </a:solidFill>
                <a:latin typeface="Arial"/>
                <a:cs typeface="Arial"/>
              </a:rPr>
              <a:t>SharePoint,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and</a:t>
            </a:r>
            <a:r>
              <a:rPr sz="2300" spc="10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many</a:t>
            </a:r>
            <a:r>
              <a:rPr sz="2300" spc="10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other</a:t>
            </a:r>
            <a:r>
              <a:rPr sz="2300" spc="10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spc="-10" dirty="0">
                <a:solidFill>
                  <a:srgbClr val="555555"/>
                </a:solidFill>
                <a:latin typeface="Arial"/>
                <a:cs typeface="Arial"/>
              </a:rPr>
              <a:t>applications.</a:t>
            </a:r>
            <a:endParaRPr sz="2300" dirty="0">
              <a:latin typeface="Arial"/>
              <a:cs typeface="Arial"/>
            </a:endParaRPr>
          </a:p>
          <a:p>
            <a:pPr marL="12700" marR="302260">
              <a:lnSpc>
                <a:spcPct val="109900"/>
              </a:lnSpc>
              <a:spcBef>
                <a:spcPts val="1025"/>
              </a:spcBef>
            </a:pPr>
            <a:r>
              <a:rPr sz="2300" b="1" dirty="0">
                <a:solidFill>
                  <a:srgbClr val="555555"/>
                </a:solidFill>
                <a:latin typeface="Arial"/>
                <a:cs typeface="Arial"/>
              </a:rPr>
              <a:t>Start</a:t>
            </a:r>
            <a:r>
              <a:rPr sz="2300" b="1" spc="12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b="1" spc="-10" dirty="0">
                <a:solidFill>
                  <a:srgbClr val="555555"/>
                </a:solidFill>
                <a:latin typeface="Arial"/>
                <a:cs typeface="Arial"/>
              </a:rPr>
              <a:t>learning: </a:t>
            </a:r>
            <a:r>
              <a:rPr sz="1950" u="heavy" spc="-10" dirty="0">
                <a:solidFill>
                  <a:srgbClr val="555555"/>
                </a:solidFill>
                <a:uFill>
                  <a:solidFill>
                    <a:srgbClr val="00C0E8"/>
                  </a:solidFill>
                </a:u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https://techsoup.course.tc/</a:t>
            </a:r>
            <a:r>
              <a:rPr sz="1950" spc="-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1950" u="heavy" dirty="0">
                <a:solidFill>
                  <a:srgbClr val="555555"/>
                </a:solidFill>
                <a:uFill>
                  <a:solidFill>
                    <a:srgbClr val="00C0E8"/>
                  </a:solidFill>
                </a:u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catalog?type=microsoft-digital-skills-</a:t>
            </a:r>
            <a:r>
              <a:rPr sz="1950" u="heavy" spc="-10" dirty="0">
                <a:solidFill>
                  <a:srgbClr val="555555"/>
                </a:solidFill>
                <a:uFill>
                  <a:solidFill>
                    <a:srgbClr val="00C0E8"/>
                  </a:solidFill>
                </a:u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center</a:t>
            </a:r>
            <a:endParaRPr sz="1950" dirty="0">
              <a:solidFill>
                <a:srgbClr val="555555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88380" y="7406255"/>
            <a:ext cx="4291330" cy="2518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Via</a:t>
            </a:r>
            <a:r>
              <a:rPr sz="2300" spc="-2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phone</a:t>
            </a:r>
            <a:r>
              <a:rPr sz="230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spc="-10" dirty="0">
                <a:solidFill>
                  <a:srgbClr val="00C0E8"/>
                </a:solidFill>
                <a:latin typeface="Arial"/>
                <a:cs typeface="Arial"/>
              </a:rPr>
              <a:t>1-800-659-3579</a:t>
            </a:r>
            <a:r>
              <a:rPr sz="2300" spc="-10" dirty="0">
                <a:solidFill>
                  <a:srgbClr val="555555"/>
                </a:solidFill>
                <a:latin typeface="Arial"/>
                <a:cs typeface="Arial"/>
              </a:rPr>
              <a:t>.</a:t>
            </a:r>
            <a:endParaRPr sz="23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Monday through </a:t>
            </a:r>
            <a:r>
              <a:rPr sz="2300" spc="-10" dirty="0">
                <a:solidFill>
                  <a:srgbClr val="555555"/>
                </a:solidFill>
                <a:latin typeface="Arial"/>
                <a:cs typeface="Arial"/>
              </a:rPr>
              <a:t>Friday</a:t>
            </a:r>
            <a:endParaRPr sz="23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2300" spc="-10" dirty="0">
                <a:solidFill>
                  <a:srgbClr val="555555"/>
                </a:solidFill>
                <a:latin typeface="Arial"/>
                <a:cs typeface="Arial"/>
              </a:rPr>
              <a:t>from</a:t>
            </a:r>
            <a:r>
              <a:rPr sz="2300" spc="-10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7</a:t>
            </a:r>
            <a:r>
              <a:rPr sz="2300" spc="-10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spc="-30" dirty="0">
                <a:solidFill>
                  <a:srgbClr val="555555"/>
                </a:solidFill>
                <a:latin typeface="Arial"/>
                <a:cs typeface="Arial"/>
              </a:rPr>
              <a:t>a.m.</a:t>
            </a:r>
            <a:r>
              <a:rPr sz="2300" spc="-10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to</a:t>
            </a:r>
            <a:r>
              <a:rPr sz="2300" spc="-10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spc="-55" dirty="0">
                <a:solidFill>
                  <a:srgbClr val="555555"/>
                </a:solidFill>
                <a:latin typeface="Arial"/>
                <a:cs typeface="Arial"/>
              </a:rPr>
              <a:t>12</a:t>
            </a:r>
            <a:r>
              <a:rPr sz="2300" spc="-10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spc="-45" dirty="0">
                <a:solidFill>
                  <a:srgbClr val="555555"/>
                </a:solidFill>
                <a:latin typeface="Arial"/>
                <a:cs typeface="Arial"/>
              </a:rPr>
              <a:t>p.m.</a:t>
            </a:r>
            <a:r>
              <a:rPr sz="2300" spc="-10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spc="-25" dirty="0">
                <a:solidFill>
                  <a:srgbClr val="555555"/>
                </a:solidFill>
                <a:latin typeface="Arial"/>
                <a:cs typeface="Arial"/>
              </a:rPr>
              <a:t>Pacific</a:t>
            </a:r>
            <a:r>
              <a:rPr sz="2300" spc="-10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spc="-20" dirty="0">
                <a:solidFill>
                  <a:srgbClr val="555555"/>
                </a:solidFill>
                <a:latin typeface="Arial"/>
                <a:cs typeface="Arial"/>
              </a:rPr>
              <a:t>time</a:t>
            </a:r>
            <a:endParaRPr sz="23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750" dirty="0">
              <a:latin typeface="Arial"/>
              <a:cs typeface="Arial"/>
            </a:endParaRPr>
          </a:p>
          <a:p>
            <a:pPr marL="12700" marR="179070">
              <a:lnSpc>
                <a:spcPct val="108400"/>
              </a:lnSpc>
            </a:pP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Create</a:t>
            </a:r>
            <a:r>
              <a:rPr sz="2300" spc="-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a</a:t>
            </a:r>
            <a:r>
              <a:rPr sz="2300" spc="-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555555"/>
                </a:solidFill>
                <a:latin typeface="Arial"/>
                <a:cs typeface="Arial"/>
              </a:rPr>
              <a:t>support</a:t>
            </a:r>
            <a:r>
              <a:rPr sz="230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300" spc="-10" dirty="0">
                <a:solidFill>
                  <a:srgbClr val="555555"/>
                </a:solidFill>
                <a:latin typeface="Arial"/>
                <a:cs typeface="Arial"/>
              </a:rPr>
              <a:t>ticket: </a:t>
            </a:r>
            <a:r>
              <a:rPr sz="1950" u="heavy" dirty="0">
                <a:solidFill>
                  <a:srgbClr val="555555"/>
                </a:solidFill>
                <a:uFill>
                  <a:solidFill>
                    <a:srgbClr val="00C0E8"/>
                  </a:solidFill>
                </a:u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https://page.techsoup.org/office-</a:t>
            </a:r>
            <a:r>
              <a:rPr sz="1950" u="heavy" spc="-20" dirty="0">
                <a:solidFill>
                  <a:srgbClr val="555555"/>
                </a:solidFill>
                <a:uFill>
                  <a:solidFill>
                    <a:srgbClr val="00C0E8"/>
                  </a:solidFill>
                </a:u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365-</a:t>
            </a:r>
            <a:r>
              <a:rPr sz="1950" spc="-2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1950" u="heavy" dirty="0">
                <a:solidFill>
                  <a:srgbClr val="555555"/>
                </a:solidFill>
                <a:uFill>
                  <a:solidFill>
                    <a:srgbClr val="00C0E8"/>
                  </a:solidFill>
                </a:u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support-</a:t>
            </a:r>
            <a:r>
              <a:rPr sz="1950" u="heavy" spc="-10" dirty="0">
                <a:solidFill>
                  <a:srgbClr val="555555"/>
                </a:solidFill>
                <a:uFill>
                  <a:solidFill>
                    <a:srgbClr val="00C0E8"/>
                  </a:solidFill>
                </a:u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services</a:t>
            </a:r>
            <a:endParaRPr sz="1950" dirty="0">
              <a:solidFill>
                <a:srgbClr val="555555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57025" y="7437652"/>
            <a:ext cx="66675" cy="1051560"/>
          </a:xfrm>
          <a:custGeom>
            <a:avLst/>
            <a:gdLst/>
            <a:ahLst/>
            <a:cxnLst/>
            <a:rect l="l" t="t" r="r" b="b"/>
            <a:pathLst>
              <a:path w="66675" h="1051559">
                <a:moveTo>
                  <a:pt x="66521" y="0"/>
                </a:moveTo>
                <a:lnTo>
                  <a:pt x="0" y="0"/>
                </a:lnTo>
                <a:lnTo>
                  <a:pt x="0" y="1050973"/>
                </a:lnTo>
                <a:lnTo>
                  <a:pt x="66521" y="1050973"/>
                </a:lnTo>
                <a:lnTo>
                  <a:pt x="66521" y="0"/>
                </a:lnTo>
                <a:close/>
              </a:path>
            </a:pathLst>
          </a:custGeom>
          <a:solidFill>
            <a:srgbClr val="0073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57025" y="8900555"/>
            <a:ext cx="66675" cy="1051560"/>
          </a:xfrm>
          <a:custGeom>
            <a:avLst/>
            <a:gdLst/>
            <a:ahLst/>
            <a:cxnLst/>
            <a:rect l="l" t="t" r="r" b="b"/>
            <a:pathLst>
              <a:path w="66675" h="1051559">
                <a:moveTo>
                  <a:pt x="66521" y="0"/>
                </a:moveTo>
                <a:lnTo>
                  <a:pt x="0" y="0"/>
                </a:lnTo>
                <a:lnTo>
                  <a:pt x="0" y="1050973"/>
                </a:lnTo>
                <a:lnTo>
                  <a:pt x="66521" y="1050973"/>
                </a:lnTo>
                <a:lnTo>
                  <a:pt x="66521" y="0"/>
                </a:lnTo>
                <a:close/>
              </a:path>
            </a:pathLst>
          </a:custGeom>
          <a:solidFill>
            <a:srgbClr val="0073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405932" y="1534035"/>
            <a:ext cx="9356725" cy="8045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100" dirty="0">
                <a:solidFill>
                  <a:srgbClr val="FFFFFF"/>
                </a:solidFill>
              </a:rPr>
              <a:t>How</a:t>
            </a:r>
            <a:r>
              <a:rPr sz="5100" spc="-75" dirty="0">
                <a:solidFill>
                  <a:srgbClr val="FFFFFF"/>
                </a:solidFill>
              </a:rPr>
              <a:t> </a:t>
            </a:r>
            <a:r>
              <a:rPr sz="5100" dirty="0">
                <a:solidFill>
                  <a:srgbClr val="FFFFFF"/>
                </a:solidFill>
              </a:rPr>
              <a:t>Can</a:t>
            </a:r>
            <a:r>
              <a:rPr sz="5100" spc="-65" dirty="0">
                <a:solidFill>
                  <a:srgbClr val="FFFFFF"/>
                </a:solidFill>
              </a:rPr>
              <a:t> </a:t>
            </a:r>
            <a:r>
              <a:rPr sz="5100" spc="-40" dirty="0">
                <a:solidFill>
                  <a:srgbClr val="FFFFFF"/>
                </a:solidFill>
              </a:rPr>
              <a:t>TechSoup</a:t>
            </a:r>
            <a:r>
              <a:rPr sz="5100" spc="-65" dirty="0">
                <a:solidFill>
                  <a:srgbClr val="FFFFFF"/>
                </a:solidFill>
              </a:rPr>
              <a:t> </a:t>
            </a:r>
            <a:r>
              <a:rPr sz="5100" dirty="0">
                <a:solidFill>
                  <a:srgbClr val="FFFFFF"/>
                </a:solidFill>
              </a:rPr>
              <a:t>Help</a:t>
            </a:r>
            <a:r>
              <a:rPr sz="5100" spc="-60" dirty="0">
                <a:solidFill>
                  <a:srgbClr val="FFFFFF"/>
                </a:solidFill>
              </a:rPr>
              <a:t> </a:t>
            </a:r>
            <a:r>
              <a:rPr sz="5100" spc="-110" dirty="0">
                <a:solidFill>
                  <a:srgbClr val="FFFFFF"/>
                </a:solidFill>
              </a:rPr>
              <a:t>You?</a:t>
            </a:r>
            <a:endParaRPr sz="5100"/>
          </a:p>
        </p:txBody>
      </p:sp>
      <p:grpSp>
        <p:nvGrpSpPr>
          <p:cNvPr id="14" name="object 14"/>
          <p:cNvGrpSpPr/>
          <p:nvPr/>
        </p:nvGrpSpPr>
        <p:grpSpPr>
          <a:xfrm>
            <a:off x="13002239" y="6168304"/>
            <a:ext cx="5744845" cy="3783329"/>
            <a:chOff x="13002239" y="6168304"/>
            <a:chExt cx="5744845" cy="3783329"/>
          </a:xfrm>
        </p:grpSpPr>
        <p:pic>
          <p:nvPicPr>
            <p:cNvPr id="15" name="object 15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30495" y="6168304"/>
              <a:ext cx="5116577" cy="378322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002239" y="8421843"/>
              <a:ext cx="1256665" cy="1256665"/>
            </a:xfrm>
            <a:custGeom>
              <a:avLst/>
              <a:gdLst/>
              <a:ahLst/>
              <a:cxnLst/>
              <a:rect l="l" t="t" r="r" b="b"/>
              <a:pathLst>
                <a:path w="1256665" h="1256665">
                  <a:moveTo>
                    <a:pt x="628253" y="0"/>
                  </a:moveTo>
                  <a:lnTo>
                    <a:pt x="579155" y="1890"/>
                  </a:lnTo>
                  <a:lnTo>
                    <a:pt x="531091" y="7467"/>
                  </a:lnTo>
                  <a:lnTo>
                    <a:pt x="484200" y="16592"/>
                  </a:lnTo>
                  <a:lnTo>
                    <a:pt x="438622" y="29125"/>
                  </a:lnTo>
                  <a:lnTo>
                    <a:pt x="394497" y="44926"/>
                  </a:lnTo>
                  <a:lnTo>
                    <a:pt x="351963" y="63856"/>
                  </a:lnTo>
                  <a:lnTo>
                    <a:pt x="311162" y="85775"/>
                  </a:lnTo>
                  <a:lnTo>
                    <a:pt x="272232" y="110543"/>
                  </a:lnTo>
                  <a:lnTo>
                    <a:pt x="235313" y="138020"/>
                  </a:lnTo>
                  <a:lnTo>
                    <a:pt x="200545" y="168067"/>
                  </a:lnTo>
                  <a:lnTo>
                    <a:pt x="168067" y="200545"/>
                  </a:lnTo>
                  <a:lnTo>
                    <a:pt x="138020" y="235313"/>
                  </a:lnTo>
                  <a:lnTo>
                    <a:pt x="110543" y="272232"/>
                  </a:lnTo>
                  <a:lnTo>
                    <a:pt x="85775" y="311162"/>
                  </a:lnTo>
                  <a:lnTo>
                    <a:pt x="63856" y="351963"/>
                  </a:lnTo>
                  <a:lnTo>
                    <a:pt x="44926" y="394497"/>
                  </a:lnTo>
                  <a:lnTo>
                    <a:pt x="29125" y="438622"/>
                  </a:lnTo>
                  <a:lnTo>
                    <a:pt x="16592" y="484200"/>
                  </a:lnTo>
                  <a:lnTo>
                    <a:pt x="7467" y="531091"/>
                  </a:lnTo>
                  <a:lnTo>
                    <a:pt x="1890" y="579155"/>
                  </a:lnTo>
                  <a:lnTo>
                    <a:pt x="0" y="628253"/>
                  </a:lnTo>
                  <a:lnTo>
                    <a:pt x="1890" y="677351"/>
                  </a:lnTo>
                  <a:lnTo>
                    <a:pt x="7467" y="725417"/>
                  </a:lnTo>
                  <a:lnTo>
                    <a:pt x="16592" y="772308"/>
                  </a:lnTo>
                  <a:lnTo>
                    <a:pt x="29125" y="817887"/>
                  </a:lnTo>
                  <a:lnTo>
                    <a:pt x="44926" y="862013"/>
                  </a:lnTo>
                  <a:lnTo>
                    <a:pt x="63856" y="904547"/>
                  </a:lnTo>
                  <a:lnTo>
                    <a:pt x="85775" y="945348"/>
                  </a:lnTo>
                  <a:lnTo>
                    <a:pt x="110543" y="984278"/>
                  </a:lnTo>
                  <a:lnTo>
                    <a:pt x="138020" y="1021197"/>
                  </a:lnTo>
                  <a:lnTo>
                    <a:pt x="168067" y="1055965"/>
                  </a:lnTo>
                  <a:lnTo>
                    <a:pt x="200545" y="1088442"/>
                  </a:lnTo>
                  <a:lnTo>
                    <a:pt x="235313" y="1118489"/>
                  </a:lnTo>
                  <a:lnTo>
                    <a:pt x="272232" y="1145966"/>
                  </a:lnTo>
                  <a:lnTo>
                    <a:pt x="311162" y="1170733"/>
                  </a:lnTo>
                  <a:lnTo>
                    <a:pt x="351963" y="1192651"/>
                  </a:lnTo>
                  <a:lnTo>
                    <a:pt x="394497" y="1211580"/>
                  </a:lnTo>
                  <a:lnTo>
                    <a:pt x="438622" y="1227381"/>
                  </a:lnTo>
                  <a:lnTo>
                    <a:pt x="484200" y="1239914"/>
                  </a:lnTo>
                  <a:lnTo>
                    <a:pt x="531091" y="1249038"/>
                  </a:lnTo>
                  <a:lnTo>
                    <a:pt x="579155" y="1254616"/>
                  </a:lnTo>
                  <a:lnTo>
                    <a:pt x="628253" y="1256506"/>
                  </a:lnTo>
                  <a:lnTo>
                    <a:pt x="677350" y="1254616"/>
                  </a:lnTo>
                  <a:lnTo>
                    <a:pt x="725414" y="1249038"/>
                  </a:lnTo>
                  <a:lnTo>
                    <a:pt x="772305" y="1239914"/>
                  </a:lnTo>
                  <a:lnTo>
                    <a:pt x="817883" y="1227381"/>
                  </a:lnTo>
                  <a:lnTo>
                    <a:pt x="862009" y="1211580"/>
                  </a:lnTo>
                  <a:lnTo>
                    <a:pt x="904542" y="1192651"/>
                  </a:lnTo>
                  <a:lnTo>
                    <a:pt x="945344" y="1170733"/>
                  </a:lnTo>
                  <a:lnTo>
                    <a:pt x="984274" y="1145966"/>
                  </a:lnTo>
                  <a:lnTo>
                    <a:pt x="1021193" y="1118489"/>
                  </a:lnTo>
                  <a:lnTo>
                    <a:pt x="1055961" y="1088442"/>
                  </a:lnTo>
                  <a:lnTo>
                    <a:pt x="1088438" y="1055965"/>
                  </a:lnTo>
                  <a:lnTo>
                    <a:pt x="1118485" y="1021197"/>
                  </a:lnTo>
                  <a:lnTo>
                    <a:pt x="1145963" y="984278"/>
                  </a:lnTo>
                  <a:lnTo>
                    <a:pt x="1170731" y="945348"/>
                  </a:lnTo>
                  <a:lnTo>
                    <a:pt x="1192649" y="904547"/>
                  </a:lnTo>
                  <a:lnTo>
                    <a:pt x="1211579" y="862013"/>
                  </a:lnTo>
                  <a:lnTo>
                    <a:pt x="1227380" y="817887"/>
                  </a:lnTo>
                  <a:lnTo>
                    <a:pt x="1239913" y="772308"/>
                  </a:lnTo>
                  <a:lnTo>
                    <a:pt x="1249038" y="725417"/>
                  </a:lnTo>
                  <a:lnTo>
                    <a:pt x="1254616" y="677351"/>
                  </a:lnTo>
                  <a:lnTo>
                    <a:pt x="1256506" y="628253"/>
                  </a:lnTo>
                  <a:lnTo>
                    <a:pt x="1254616" y="579155"/>
                  </a:lnTo>
                  <a:lnTo>
                    <a:pt x="1249038" y="531091"/>
                  </a:lnTo>
                  <a:lnTo>
                    <a:pt x="1239913" y="484200"/>
                  </a:lnTo>
                  <a:lnTo>
                    <a:pt x="1227380" y="438622"/>
                  </a:lnTo>
                  <a:lnTo>
                    <a:pt x="1211579" y="394497"/>
                  </a:lnTo>
                  <a:lnTo>
                    <a:pt x="1192649" y="351963"/>
                  </a:lnTo>
                  <a:lnTo>
                    <a:pt x="1170731" y="311162"/>
                  </a:lnTo>
                  <a:lnTo>
                    <a:pt x="1145963" y="272232"/>
                  </a:lnTo>
                  <a:lnTo>
                    <a:pt x="1118485" y="235313"/>
                  </a:lnTo>
                  <a:lnTo>
                    <a:pt x="1088438" y="200545"/>
                  </a:lnTo>
                  <a:lnTo>
                    <a:pt x="1055961" y="168067"/>
                  </a:lnTo>
                  <a:lnTo>
                    <a:pt x="1021193" y="138020"/>
                  </a:lnTo>
                  <a:lnTo>
                    <a:pt x="984274" y="110543"/>
                  </a:lnTo>
                  <a:lnTo>
                    <a:pt x="945344" y="85775"/>
                  </a:lnTo>
                  <a:lnTo>
                    <a:pt x="904542" y="63856"/>
                  </a:lnTo>
                  <a:lnTo>
                    <a:pt x="862009" y="44926"/>
                  </a:lnTo>
                  <a:lnTo>
                    <a:pt x="817883" y="29125"/>
                  </a:lnTo>
                  <a:lnTo>
                    <a:pt x="772305" y="16592"/>
                  </a:lnTo>
                  <a:lnTo>
                    <a:pt x="725414" y="7467"/>
                  </a:lnTo>
                  <a:lnTo>
                    <a:pt x="677350" y="1890"/>
                  </a:lnTo>
                  <a:lnTo>
                    <a:pt x="628253" y="0"/>
                  </a:lnTo>
                  <a:close/>
                </a:path>
              </a:pathLst>
            </a:custGeom>
            <a:solidFill>
              <a:srgbClr val="00C0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Rectangle 16">
            <a:hlinkClick r:id="rId6"/>
            <a:extLst>
              <a:ext uri="{FF2B5EF4-FFF2-40B4-BE49-F238E27FC236}">
                <a16:creationId xmlns:a16="http://schemas.microsoft.com/office/drawing/2014/main" id="{86966CF8-4CCB-C1AD-0188-F833194334B6}"/>
              </a:ext>
            </a:extLst>
          </p:cNvPr>
          <p:cNvSpPr/>
          <p:nvPr/>
        </p:nvSpPr>
        <p:spPr>
          <a:xfrm>
            <a:off x="2584450" y="4040120"/>
            <a:ext cx="1143000" cy="3776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hlinkClick r:id="rId3"/>
            <a:extLst>
              <a:ext uri="{FF2B5EF4-FFF2-40B4-BE49-F238E27FC236}">
                <a16:creationId xmlns:a16="http://schemas.microsoft.com/office/drawing/2014/main" id="{D9F325E9-5780-9774-DB7E-DB27C531CF24}"/>
              </a:ext>
            </a:extLst>
          </p:cNvPr>
          <p:cNvSpPr/>
          <p:nvPr/>
        </p:nvSpPr>
        <p:spPr>
          <a:xfrm>
            <a:off x="8528050" y="4057844"/>
            <a:ext cx="2133600" cy="3599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20441" y="6183920"/>
            <a:ext cx="2869565" cy="603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800" b="0" spc="-10" dirty="0">
                <a:latin typeface="Arial"/>
                <a:cs typeface="Arial"/>
              </a:rPr>
              <a:t>techsoup.org</a:t>
            </a:r>
            <a:endParaRPr sz="3800" dirty="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59" y="4554047"/>
            <a:ext cx="1405779" cy="1405779"/>
          </a:xfrm>
          <a:prstGeom prst="rect">
            <a:avLst/>
          </a:prstGeom>
        </p:spPr>
      </p:pic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3FAFDE15-4B98-18C6-9575-0503F7405E0E}"/>
              </a:ext>
            </a:extLst>
          </p:cNvPr>
          <p:cNvSpPr/>
          <p:nvPr/>
        </p:nvSpPr>
        <p:spPr>
          <a:xfrm>
            <a:off x="8532972" y="6183920"/>
            <a:ext cx="3038155" cy="60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27230" y="2505443"/>
            <a:ext cx="17413605" cy="9055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4290" marR="5080" indent="-22225">
              <a:lnSpc>
                <a:spcPct val="101299"/>
              </a:lnSpc>
              <a:spcBef>
                <a:spcPts val="90"/>
              </a:spcBef>
            </a:pPr>
            <a:r>
              <a:rPr sz="2850" dirty="0">
                <a:solidFill>
                  <a:srgbClr val="555555"/>
                </a:solidFill>
                <a:latin typeface="Arial"/>
                <a:cs typeface="Arial"/>
              </a:rPr>
              <a:t>We</a:t>
            </a:r>
            <a:r>
              <a:rPr sz="2850" spc="5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555555"/>
                </a:solidFill>
                <a:latin typeface="Arial"/>
                <a:cs typeface="Arial"/>
              </a:rPr>
              <a:t>highly</a:t>
            </a:r>
            <a:r>
              <a:rPr sz="2850" spc="5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555555"/>
                </a:solidFill>
                <a:latin typeface="Arial"/>
                <a:cs typeface="Arial"/>
              </a:rPr>
              <a:t>recommend</a:t>
            </a:r>
            <a:r>
              <a:rPr sz="2850" spc="5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555555"/>
                </a:solidFill>
                <a:latin typeface="Arial"/>
                <a:cs typeface="Arial"/>
              </a:rPr>
              <a:t>ensuring</a:t>
            </a:r>
            <a:r>
              <a:rPr sz="2850" spc="5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555555"/>
                </a:solidFill>
                <a:latin typeface="Arial"/>
                <a:cs typeface="Arial"/>
              </a:rPr>
              <a:t>that</a:t>
            </a:r>
            <a:r>
              <a:rPr sz="2850" spc="6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555555"/>
                </a:solidFill>
                <a:latin typeface="Arial"/>
                <a:cs typeface="Arial"/>
              </a:rPr>
              <a:t>new</a:t>
            </a:r>
            <a:r>
              <a:rPr sz="2850" spc="5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555555"/>
                </a:solidFill>
                <a:latin typeface="Arial"/>
                <a:cs typeface="Arial"/>
              </a:rPr>
              <a:t>replacement</a:t>
            </a:r>
            <a:r>
              <a:rPr sz="2850" spc="5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555555"/>
                </a:solidFill>
                <a:latin typeface="Arial"/>
                <a:cs typeface="Arial"/>
              </a:rPr>
              <a:t>licenses</a:t>
            </a:r>
            <a:r>
              <a:rPr sz="2850" spc="5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555555"/>
                </a:solidFill>
                <a:latin typeface="Arial"/>
                <a:cs typeface="Arial"/>
              </a:rPr>
              <a:t>are</a:t>
            </a:r>
            <a:r>
              <a:rPr sz="2850" spc="5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555555"/>
                </a:solidFill>
                <a:latin typeface="Arial"/>
                <a:cs typeface="Arial"/>
              </a:rPr>
              <a:t>in</a:t>
            </a:r>
            <a:r>
              <a:rPr sz="2850" spc="5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555555"/>
                </a:solidFill>
                <a:latin typeface="Arial"/>
                <a:cs typeface="Arial"/>
              </a:rPr>
              <a:t>place</a:t>
            </a:r>
            <a:r>
              <a:rPr sz="2850" spc="5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555555"/>
                </a:solidFill>
                <a:latin typeface="Arial"/>
                <a:cs typeface="Arial"/>
              </a:rPr>
              <a:t>before</a:t>
            </a:r>
            <a:r>
              <a:rPr sz="2850" spc="5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555555"/>
                </a:solidFill>
                <a:latin typeface="Arial"/>
                <a:cs typeface="Arial"/>
              </a:rPr>
              <a:t>your</a:t>
            </a:r>
            <a:r>
              <a:rPr sz="2850" spc="5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555555"/>
                </a:solidFill>
                <a:latin typeface="Arial"/>
                <a:cs typeface="Arial"/>
              </a:rPr>
              <a:t>current</a:t>
            </a:r>
            <a:r>
              <a:rPr sz="2850" spc="5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555555"/>
                </a:solidFill>
                <a:latin typeface="Arial"/>
                <a:cs typeface="Arial"/>
              </a:rPr>
              <a:t>licenses</a:t>
            </a:r>
            <a:r>
              <a:rPr sz="2850" spc="5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850" spc="-25" dirty="0">
                <a:solidFill>
                  <a:srgbClr val="555555"/>
                </a:solidFill>
                <a:latin typeface="Arial"/>
                <a:cs typeface="Arial"/>
              </a:rPr>
              <a:t>are </a:t>
            </a:r>
            <a:r>
              <a:rPr sz="2850" dirty="0">
                <a:solidFill>
                  <a:srgbClr val="555555"/>
                </a:solidFill>
                <a:latin typeface="Arial"/>
                <a:cs typeface="Arial"/>
              </a:rPr>
              <a:t>canceled.</a:t>
            </a:r>
            <a:r>
              <a:rPr sz="2850" spc="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555555"/>
                </a:solidFill>
                <a:latin typeface="Arial"/>
                <a:cs typeface="Arial"/>
              </a:rPr>
              <a:t>This</a:t>
            </a:r>
            <a:r>
              <a:rPr sz="2850" spc="8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555555"/>
                </a:solidFill>
                <a:latin typeface="Arial"/>
                <a:cs typeface="Arial"/>
              </a:rPr>
              <a:t>helps</a:t>
            </a:r>
            <a:r>
              <a:rPr sz="2850" spc="7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555555"/>
                </a:solidFill>
                <a:latin typeface="Arial"/>
                <a:cs typeface="Arial"/>
              </a:rPr>
              <a:t>make</a:t>
            </a:r>
            <a:r>
              <a:rPr sz="2850" spc="8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555555"/>
                </a:solidFill>
                <a:latin typeface="Arial"/>
                <a:cs typeface="Arial"/>
              </a:rPr>
              <a:t>sure</a:t>
            </a:r>
            <a:r>
              <a:rPr sz="2850" spc="8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555555"/>
                </a:solidFill>
                <a:latin typeface="Arial"/>
                <a:cs typeface="Arial"/>
              </a:rPr>
              <a:t>that</a:t>
            </a:r>
            <a:r>
              <a:rPr sz="2850" spc="8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555555"/>
                </a:solidFill>
                <a:latin typeface="Arial"/>
                <a:cs typeface="Arial"/>
              </a:rPr>
              <a:t>license</a:t>
            </a:r>
            <a:r>
              <a:rPr sz="2850" spc="7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555555"/>
                </a:solidFill>
                <a:latin typeface="Arial"/>
                <a:cs typeface="Arial"/>
              </a:rPr>
              <a:t>holders</a:t>
            </a:r>
            <a:r>
              <a:rPr sz="2850" spc="7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555555"/>
                </a:solidFill>
                <a:latin typeface="Arial"/>
                <a:cs typeface="Arial"/>
              </a:rPr>
              <a:t>will</a:t>
            </a:r>
            <a:r>
              <a:rPr sz="2850" spc="7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555555"/>
                </a:solidFill>
                <a:latin typeface="Arial"/>
                <a:cs typeface="Arial"/>
              </a:rPr>
              <a:t>maintain</a:t>
            </a:r>
            <a:r>
              <a:rPr sz="2850" spc="8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555555"/>
                </a:solidFill>
                <a:latin typeface="Arial"/>
                <a:cs typeface="Arial"/>
              </a:rPr>
              <a:t>consistent</a:t>
            </a:r>
            <a:r>
              <a:rPr sz="2850" spc="8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555555"/>
                </a:solidFill>
                <a:latin typeface="Arial"/>
                <a:cs typeface="Arial"/>
              </a:rPr>
              <a:t>access</a:t>
            </a:r>
            <a:r>
              <a:rPr sz="2850" spc="7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555555"/>
                </a:solidFill>
                <a:latin typeface="Arial"/>
                <a:cs typeface="Arial"/>
              </a:rPr>
              <a:t>to</a:t>
            </a:r>
            <a:r>
              <a:rPr sz="2850" spc="8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555555"/>
                </a:solidFill>
                <a:latin typeface="Arial"/>
                <a:cs typeface="Arial"/>
              </a:rPr>
              <a:t>their</a:t>
            </a:r>
            <a:r>
              <a:rPr sz="2850" spc="8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850" dirty="0">
                <a:solidFill>
                  <a:srgbClr val="555555"/>
                </a:solidFill>
                <a:latin typeface="Arial"/>
                <a:cs typeface="Arial"/>
              </a:rPr>
              <a:t>Microsoft</a:t>
            </a:r>
            <a:r>
              <a:rPr sz="2850" spc="8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850" spc="-10" dirty="0">
                <a:solidFill>
                  <a:srgbClr val="555555"/>
                </a:solidFill>
                <a:latin typeface="Arial"/>
                <a:cs typeface="Arial"/>
              </a:rPr>
              <a:t>tools.</a:t>
            </a:r>
            <a:endParaRPr sz="28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42781" y="9204047"/>
            <a:ext cx="16477615" cy="6286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125"/>
              </a:spcBef>
            </a:pPr>
            <a:r>
              <a:rPr sz="1950" b="1" spc="-10" dirty="0">
                <a:solidFill>
                  <a:srgbClr val="555555"/>
                </a:solidFill>
                <a:latin typeface="Arial"/>
                <a:cs typeface="Arial"/>
              </a:rPr>
              <a:t>Disclaimer: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950" dirty="0">
                <a:solidFill>
                  <a:srgbClr val="555555"/>
                </a:solidFill>
                <a:latin typeface="Arial"/>
                <a:cs typeface="Arial"/>
              </a:rPr>
              <a:t>Office</a:t>
            </a:r>
            <a:r>
              <a:rPr sz="1950" spc="4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55555"/>
                </a:solidFill>
                <a:latin typeface="Arial"/>
                <a:cs typeface="Arial"/>
              </a:rPr>
              <a:t>365</a:t>
            </a:r>
            <a:r>
              <a:rPr sz="1950" spc="4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55555"/>
                </a:solidFill>
                <a:latin typeface="Arial"/>
                <a:cs typeface="Arial"/>
              </a:rPr>
              <a:t>E1</a:t>
            </a:r>
            <a:r>
              <a:rPr sz="1950" spc="4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55555"/>
                </a:solidFill>
                <a:latin typeface="Arial"/>
                <a:cs typeface="Arial"/>
              </a:rPr>
              <a:t>donated</a:t>
            </a:r>
            <a:r>
              <a:rPr sz="1950" spc="4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55555"/>
                </a:solidFill>
                <a:latin typeface="Arial"/>
                <a:cs typeface="Arial"/>
              </a:rPr>
              <a:t>licenses</a:t>
            </a:r>
            <a:r>
              <a:rPr sz="1950" spc="4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55555"/>
                </a:solidFill>
                <a:latin typeface="Arial"/>
                <a:cs typeface="Arial"/>
              </a:rPr>
              <a:t>are</a:t>
            </a:r>
            <a:r>
              <a:rPr sz="1950" spc="4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55555"/>
                </a:solidFill>
                <a:latin typeface="Arial"/>
                <a:cs typeface="Arial"/>
              </a:rPr>
              <a:t>no</a:t>
            </a:r>
            <a:r>
              <a:rPr sz="1950" spc="4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55555"/>
                </a:solidFill>
                <a:latin typeface="Arial"/>
                <a:cs typeface="Arial"/>
              </a:rPr>
              <a:t>longer</a:t>
            </a:r>
            <a:r>
              <a:rPr sz="1950" spc="4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55555"/>
                </a:solidFill>
                <a:latin typeface="Arial"/>
                <a:cs typeface="Arial"/>
              </a:rPr>
              <a:t>available</a:t>
            </a:r>
            <a:r>
              <a:rPr sz="1950" spc="4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55555"/>
                </a:solidFill>
                <a:latin typeface="Arial"/>
                <a:cs typeface="Arial"/>
              </a:rPr>
              <a:t>from</a:t>
            </a:r>
            <a:r>
              <a:rPr sz="1950" spc="4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55555"/>
                </a:solidFill>
                <a:latin typeface="Arial"/>
                <a:cs typeface="Arial"/>
              </a:rPr>
              <a:t>Microsoft.</a:t>
            </a:r>
            <a:r>
              <a:rPr sz="1950" spc="4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55555"/>
                </a:solidFill>
                <a:latin typeface="Arial"/>
                <a:cs typeface="Arial"/>
              </a:rPr>
              <a:t>For</a:t>
            </a:r>
            <a:r>
              <a:rPr sz="1950" spc="4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55555"/>
                </a:solidFill>
                <a:latin typeface="Arial"/>
                <a:cs typeface="Arial"/>
              </a:rPr>
              <a:t>up</a:t>
            </a:r>
            <a:r>
              <a:rPr sz="1950" spc="4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55555"/>
                </a:solidFill>
                <a:latin typeface="Arial"/>
                <a:cs typeface="Arial"/>
              </a:rPr>
              <a:t>to</a:t>
            </a:r>
            <a:r>
              <a:rPr sz="1950" spc="4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55555"/>
                </a:solidFill>
                <a:latin typeface="Arial"/>
                <a:cs typeface="Arial"/>
              </a:rPr>
              <a:t>300</a:t>
            </a:r>
            <a:r>
              <a:rPr sz="1950" spc="4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55555"/>
                </a:solidFill>
                <a:latin typeface="Arial"/>
                <a:cs typeface="Arial"/>
              </a:rPr>
              <a:t>licenses,</a:t>
            </a:r>
            <a:r>
              <a:rPr sz="1950" spc="4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55555"/>
                </a:solidFill>
                <a:latin typeface="Arial"/>
                <a:cs typeface="Arial"/>
              </a:rPr>
              <a:t>Microsoft</a:t>
            </a:r>
            <a:r>
              <a:rPr sz="1950" spc="4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55555"/>
                </a:solidFill>
                <a:latin typeface="Arial"/>
                <a:cs typeface="Arial"/>
              </a:rPr>
              <a:t>365</a:t>
            </a:r>
            <a:r>
              <a:rPr sz="1950" spc="4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55555"/>
                </a:solidFill>
                <a:latin typeface="Arial"/>
                <a:cs typeface="Arial"/>
              </a:rPr>
              <a:t>Business</a:t>
            </a:r>
            <a:r>
              <a:rPr sz="1950" spc="4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55555"/>
                </a:solidFill>
                <a:latin typeface="Arial"/>
                <a:cs typeface="Arial"/>
              </a:rPr>
              <a:t>Basic</a:t>
            </a:r>
            <a:r>
              <a:rPr sz="1950" spc="4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55555"/>
                </a:solidFill>
                <a:latin typeface="Arial"/>
                <a:cs typeface="Arial"/>
              </a:rPr>
              <a:t>could</a:t>
            </a:r>
            <a:r>
              <a:rPr sz="1950" spc="4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55555"/>
                </a:solidFill>
                <a:latin typeface="Arial"/>
                <a:cs typeface="Arial"/>
              </a:rPr>
              <a:t>be</a:t>
            </a:r>
            <a:r>
              <a:rPr sz="1950" spc="4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555555"/>
                </a:solidFill>
                <a:latin typeface="Arial"/>
                <a:cs typeface="Arial"/>
              </a:rPr>
              <a:t>an</a:t>
            </a:r>
            <a:r>
              <a:rPr sz="1950" spc="4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1950" spc="-10" dirty="0">
                <a:solidFill>
                  <a:srgbClr val="555555"/>
                </a:solidFill>
                <a:latin typeface="Arial"/>
                <a:cs typeface="Arial"/>
              </a:rPr>
              <a:t>alternative.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>
            <a:hlinkClick r:id="rId2" action="ppaction://hlinksldjump"/>
          </p:cNvPr>
          <p:cNvSpPr/>
          <p:nvPr/>
        </p:nvSpPr>
        <p:spPr>
          <a:xfrm>
            <a:off x="1357026" y="4331139"/>
            <a:ext cx="17390110" cy="1361440"/>
          </a:xfrm>
          <a:custGeom>
            <a:avLst/>
            <a:gdLst/>
            <a:ahLst/>
            <a:cxnLst/>
            <a:rect l="l" t="t" r="r" b="b"/>
            <a:pathLst>
              <a:path w="17390110" h="1361439">
                <a:moveTo>
                  <a:pt x="17180628" y="0"/>
                </a:moveTo>
                <a:lnTo>
                  <a:pt x="209417" y="0"/>
                </a:lnTo>
                <a:lnTo>
                  <a:pt x="161399" y="5530"/>
                </a:lnTo>
                <a:lnTo>
                  <a:pt x="117319" y="21284"/>
                </a:lnTo>
                <a:lnTo>
                  <a:pt x="78436" y="46005"/>
                </a:lnTo>
                <a:lnTo>
                  <a:pt x="46005" y="78436"/>
                </a:lnTo>
                <a:lnTo>
                  <a:pt x="21284" y="117319"/>
                </a:lnTo>
                <a:lnTo>
                  <a:pt x="5530" y="161399"/>
                </a:lnTo>
                <a:lnTo>
                  <a:pt x="0" y="209417"/>
                </a:lnTo>
                <a:lnTo>
                  <a:pt x="0" y="1151797"/>
                </a:lnTo>
                <a:lnTo>
                  <a:pt x="5530" y="1199815"/>
                </a:lnTo>
                <a:lnTo>
                  <a:pt x="21284" y="1243895"/>
                </a:lnTo>
                <a:lnTo>
                  <a:pt x="46005" y="1282778"/>
                </a:lnTo>
                <a:lnTo>
                  <a:pt x="78436" y="1315209"/>
                </a:lnTo>
                <a:lnTo>
                  <a:pt x="117319" y="1339930"/>
                </a:lnTo>
                <a:lnTo>
                  <a:pt x="161399" y="1355684"/>
                </a:lnTo>
                <a:lnTo>
                  <a:pt x="209417" y="1361215"/>
                </a:lnTo>
                <a:lnTo>
                  <a:pt x="17180628" y="1361215"/>
                </a:lnTo>
                <a:lnTo>
                  <a:pt x="17228647" y="1355684"/>
                </a:lnTo>
                <a:lnTo>
                  <a:pt x="17272726" y="1339930"/>
                </a:lnTo>
                <a:lnTo>
                  <a:pt x="17311610" y="1315209"/>
                </a:lnTo>
                <a:lnTo>
                  <a:pt x="17344040" y="1282778"/>
                </a:lnTo>
                <a:lnTo>
                  <a:pt x="17368761" y="1243895"/>
                </a:lnTo>
                <a:lnTo>
                  <a:pt x="17384515" y="1199815"/>
                </a:lnTo>
                <a:lnTo>
                  <a:pt x="17390046" y="1151797"/>
                </a:lnTo>
                <a:lnTo>
                  <a:pt x="17390046" y="209417"/>
                </a:lnTo>
                <a:lnTo>
                  <a:pt x="17384515" y="161399"/>
                </a:lnTo>
                <a:lnTo>
                  <a:pt x="17368761" y="117319"/>
                </a:lnTo>
                <a:lnTo>
                  <a:pt x="17344040" y="78436"/>
                </a:lnTo>
                <a:lnTo>
                  <a:pt x="17311610" y="46005"/>
                </a:lnTo>
                <a:lnTo>
                  <a:pt x="17272726" y="21284"/>
                </a:lnTo>
                <a:lnTo>
                  <a:pt x="17228647" y="5530"/>
                </a:lnTo>
                <a:lnTo>
                  <a:pt x="17180628" y="0"/>
                </a:lnTo>
                <a:close/>
              </a:path>
            </a:pathLst>
          </a:custGeom>
          <a:solidFill>
            <a:srgbClr val="00739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>
            <a:hlinkClick r:id="rId3" action="ppaction://hlinksldjump"/>
          </p:cNvPr>
          <p:cNvSpPr/>
          <p:nvPr/>
        </p:nvSpPr>
        <p:spPr>
          <a:xfrm>
            <a:off x="1357026" y="6515747"/>
            <a:ext cx="17390110" cy="1361440"/>
          </a:xfrm>
          <a:custGeom>
            <a:avLst/>
            <a:gdLst/>
            <a:ahLst/>
            <a:cxnLst/>
            <a:rect l="l" t="t" r="r" b="b"/>
            <a:pathLst>
              <a:path w="17390110" h="1361440">
                <a:moveTo>
                  <a:pt x="17180628" y="0"/>
                </a:moveTo>
                <a:lnTo>
                  <a:pt x="209417" y="0"/>
                </a:lnTo>
                <a:lnTo>
                  <a:pt x="161399" y="5530"/>
                </a:lnTo>
                <a:lnTo>
                  <a:pt x="117319" y="21284"/>
                </a:lnTo>
                <a:lnTo>
                  <a:pt x="78436" y="46005"/>
                </a:lnTo>
                <a:lnTo>
                  <a:pt x="46005" y="78436"/>
                </a:lnTo>
                <a:lnTo>
                  <a:pt x="21284" y="117319"/>
                </a:lnTo>
                <a:lnTo>
                  <a:pt x="5530" y="161399"/>
                </a:lnTo>
                <a:lnTo>
                  <a:pt x="0" y="209417"/>
                </a:lnTo>
                <a:lnTo>
                  <a:pt x="0" y="1151797"/>
                </a:lnTo>
                <a:lnTo>
                  <a:pt x="5530" y="1199815"/>
                </a:lnTo>
                <a:lnTo>
                  <a:pt x="21284" y="1243895"/>
                </a:lnTo>
                <a:lnTo>
                  <a:pt x="46005" y="1282778"/>
                </a:lnTo>
                <a:lnTo>
                  <a:pt x="78436" y="1315209"/>
                </a:lnTo>
                <a:lnTo>
                  <a:pt x="117319" y="1339930"/>
                </a:lnTo>
                <a:lnTo>
                  <a:pt x="161399" y="1355684"/>
                </a:lnTo>
                <a:lnTo>
                  <a:pt x="209417" y="1361215"/>
                </a:lnTo>
                <a:lnTo>
                  <a:pt x="17180628" y="1361215"/>
                </a:lnTo>
                <a:lnTo>
                  <a:pt x="17228647" y="1355684"/>
                </a:lnTo>
                <a:lnTo>
                  <a:pt x="17272726" y="1339930"/>
                </a:lnTo>
                <a:lnTo>
                  <a:pt x="17311610" y="1315209"/>
                </a:lnTo>
                <a:lnTo>
                  <a:pt x="17344040" y="1282778"/>
                </a:lnTo>
                <a:lnTo>
                  <a:pt x="17368761" y="1243895"/>
                </a:lnTo>
                <a:lnTo>
                  <a:pt x="17384515" y="1199815"/>
                </a:lnTo>
                <a:lnTo>
                  <a:pt x="17390046" y="1151797"/>
                </a:lnTo>
                <a:lnTo>
                  <a:pt x="17390046" y="209417"/>
                </a:lnTo>
                <a:lnTo>
                  <a:pt x="17384515" y="161399"/>
                </a:lnTo>
                <a:lnTo>
                  <a:pt x="17368761" y="117319"/>
                </a:lnTo>
                <a:lnTo>
                  <a:pt x="17344040" y="78436"/>
                </a:lnTo>
                <a:lnTo>
                  <a:pt x="17311610" y="46005"/>
                </a:lnTo>
                <a:lnTo>
                  <a:pt x="17272726" y="21284"/>
                </a:lnTo>
                <a:lnTo>
                  <a:pt x="17228647" y="5530"/>
                </a:lnTo>
                <a:lnTo>
                  <a:pt x="17180628" y="0"/>
                </a:lnTo>
                <a:close/>
              </a:path>
            </a:pathLst>
          </a:custGeom>
          <a:solidFill>
            <a:srgbClr val="00C0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52303" y="1252082"/>
            <a:ext cx="15923260" cy="8045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100" dirty="0"/>
              <a:t>The</a:t>
            </a:r>
            <a:r>
              <a:rPr sz="5100" spc="20" dirty="0"/>
              <a:t> </a:t>
            </a:r>
            <a:r>
              <a:rPr sz="5100" dirty="0"/>
              <a:t>best</a:t>
            </a:r>
            <a:r>
              <a:rPr sz="5100" spc="30" dirty="0"/>
              <a:t> </a:t>
            </a:r>
            <a:r>
              <a:rPr sz="5100" dirty="0"/>
              <a:t>way</a:t>
            </a:r>
            <a:r>
              <a:rPr sz="5100" spc="25" dirty="0"/>
              <a:t> </a:t>
            </a:r>
            <a:r>
              <a:rPr sz="5100" dirty="0"/>
              <a:t>to</a:t>
            </a:r>
            <a:r>
              <a:rPr sz="5100" spc="30" dirty="0"/>
              <a:t> </a:t>
            </a:r>
            <a:r>
              <a:rPr sz="5100" dirty="0"/>
              <a:t>do</a:t>
            </a:r>
            <a:r>
              <a:rPr sz="5100" spc="25" dirty="0"/>
              <a:t> </a:t>
            </a:r>
            <a:r>
              <a:rPr sz="5100" dirty="0"/>
              <a:t>this</a:t>
            </a:r>
            <a:r>
              <a:rPr sz="5100" spc="25" dirty="0"/>
              <a:t> </a:t>
            </a:r>
            <a:r>
              <a:rPr sz="5100" dirty="0"/>
              <a:t>is</a:t>
            </a:r>
            <a:r>
              <a:rPr sz="5100" spc="25" dirty="0"/>
              <a:t> </a:t>
            </a:r>
            <a:r>
              <a:rPr sz="5100" dirty="0"/>
              <a:t>in</a:t>
            </a:r>
            <a:r>
              <a:rPr sz="5100" spc="30" dirty="0"/>
              <a:t> </a:t>
            </a:r>
            <a:r>
              <a:rPr sz="5100" dirty="0"/>
              <a:t>two</a:t>
            </a:r>
            <a:r>
              <a:rPr sz="5100" spc="30" dirty="0"/>
              <a:t> </a:t>
            </a:r>
            <a:r>
              <a:rPr sz="5100" dirty="0"/>
              <a:t>consecutive</a:t>
            </a:r>
            <a:r>
              <a:rPr sz="5100" spc="25" dirty="0"/>
              <a:t> </a:t>
            </a:r>
            <a:r>
              <a:rPr sz="5100" spc="-10" dirty="0"/>
              <a:t>parts.</a:t>
            </a:r>
            <a:endParaRPr sz="5100"/>
          </a:p>
        </p:txBody>
      </p:sp>
      <p:sp>
        <p:nvSpPr>
          <p:cNvPr id="8" name="object 8"/>
          <p:cNvSpPr txBox="1"/>
          <p:nvPr/>
        </p:nvSpPr>
        <p:spPr>
          <a:xfrm>
            <a:off x="1344326" y="10471091"/>
            <a:ext cx="587819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412750" algn="l"/>
              </a:tabLst>
            </a:pPr>
            <a:r>
              <a:rPr sz="1950" spc="-75" baseline="2136" dirty="0">
                <a:solidFill>
                  <a:srgbClr val="222222"/>
                </a:solidFill>
                <a:latin typeface="Arial"/>
                <a:cs typeface="Arial"/>
              </a:rPr>
              <a:t>2</a:t>
            </a:r>
            <a:r>
              <a:rPr sz="1950" baseline="2136" dirty="0">
                <a:solidFill>
                  <a:srgbClr val="222222"/>
                </a:solidFill>
                <a:latin typeface="Arial"/>
                <a:cs typeface="Arial"/>
              </a:rPr>
              <a:t>	</a:t>
            </a:r>
            <a:r>
              <a:rPr sz="1350" dirty="0">
                <a:solidFill>
                  <a:srgbClr val="B3B3B3"/>
                </a:solidFill>
                <a:latin typeface="Arial"/>
                <a:cs typeface="Arial"/>
              </a:rPr>
              <a:t>How</a:t>
            </a:r>
            <a:r>
              <a:rPr sz="1350" spc="155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B3B3B3"/>
                </a:solidFill>
                <a:latin typeface="Arial"/>
                <a:cs typeface="Arial"/>
              </a:rPr>
              <a:t>to</a:t>
            </a:r>
            <a:r>
              <a:rPr sz="1350" spc="155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B3B3B3"/>
                </a:solidFill>
                <a:latin typeface="Arial"/>
                <a:cs typeface="Arial"/>
              </a:rPr>
              <a:t>Move</a:t>
            </a:r>
            <a:r>
              <a:rPr sz="1350" spc="155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B3B3B3"/>
                </a:solidFill>
                <a:latin typeface="Arial"/>
                <a:cs typeface="Arial"/>
              </a:rPr>
              <a:t>from</a:t>
            </a:r>
            <a:r>
              <a:rPr sz="1350" spc="125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B3B3B3"/>
                </a:solidFill>
                <a:latin typeface="Arial"/>
                <a:cs typeface="Arial"/>
              </a:rPr>
              <a:t>TechSoup-Supported</a:t>
            </a:r>
            <a:r>
              <a:rPr sz="1350" spc="155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B3B3B3"/>
                </a:solidFill>
                <a:latin typeface="Arial"/>
                <a:cs typeface="Arial"/>
              </a:rPr>
              <a:t>Licenses</a:t>
            </a:r>
            <a:r>
              <a:rPr sz="1350" spc="155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B3B3B3"/>
                </a:solidFill>
                <a:latin typeface="Arial"/>
                <a:cs typeface="Arial"/>
              </a:rPr>
              <a:t>to</a:t>
            </a:r>
            <a:r>
              <a:rPr sz="1350" spc="160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B3B3B3"/>
                </a:solidFill>
                <a:latin typeface="Arial"/>
                <a:cs typeface="Arial"/>
              </a:rPr>
              <a:t>Microsoft</a:t>
            </a:r>
            <a:r>
              <a:rPr sz="1350" spc="155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1350" spc="-10" dirty="0">
                <a:solidFill>
                  <a:srgbClr val="B3B3B3"/>
                </a:solidFill>
                <a:latin typeface="Arial"/>
                <a:cs typeface="Arial"/>
              </a:rPr>
              <a:t>Direct</a:t>
            </a:r>
            <a:endParaRPr sz="1350">
              <a:latin typeface="Arial"/>
              <a:cs typeface="Arial"/>
            </a:endParaRPr>
          </a:p>
        </p:txBody>
      </p:sp>
      <p:sp>
        <p:nvSpPr>
          <p:cNvPr id="9" name="object 6">
            <a:hlinkClick r:id="rId3" action="ppaction://hlinksldjump"/>
            <a:extLst>
              <a:ext uri="{FF2B5EF4-FFF2-40B4-BE49-F238E27FC236}">
                <a16:creationId xmlns:a16="http://schemas.microsoft.com/office/drawing/2014/main" id="{946663FB-4543-531B-CFCE-E15DF4B4FAEB}"/>
              </a:ext>
            </a:extLst>
          </p:cNvPr>
          <p:cNvSpPr txBox="1">
            <a:spLocks/>
          </p:cNvSpPr>
          <p:nvPr/>
        </p:nvSpPr>
        <p:spPr>
          <a:xfrm>
            <a:off x="3837443" y="6873301"/>
            <a:ext cx="12714605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 marL="0">
              <a:defRPr sz="4100" b="1" i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95275"/>
            <a:r>
              <a:rPr lang="en-US" dirty="0"/>
              <a:t>Part</a:t>
            </a:r>
            <a:r>
              <a:rPr lang="en-US" spc="140" dirty="0"/>
              <a:t> </a:t>
            </a:r>
            <a:r>
              <a:rPr lang="en-US" dirty="0"/>
              <a:t>2:</a:t>
            </a:r>
            <a:r>
              <a:rPr lang="en-US" spc="140" dirty="0"/>
              <a:t> </a:t>
            </a:r>
            <a:r>
              <a:rPr lang="en-US" dirty="0"/>
              <a:t>Retire</a:t>
            </a:r>
            <a:r>
              <a:rPr lang="en-US" spc="65" dirty="0"/>
              <a:t> </a:t>
            </a:r>
            <a:r>
              <a:rPr lang="en-US" dirty="0"/>
              <a:t>Your</a:t>
            </a:r>
            <a:r>
              <a:rPr lang="en-US" spc="145" dirty="0"/>
              <a:t> </a:t>
            </a:r>
            <a:r>
              <a:rPr lang="en-US" dirty="0"/>
              <a:t>Current</a:t>
            </a:r>
            <a:r>
              <a:rPr lang="en-US" spc="140" dirty="0"/>
              <a:t> </a:t>
            </a:r>
            <a:r>
              <a:rPr lang="en-US" dirty="0"/>
              <a:t>TechSoup</a:t>
            </a:r>
            <a:r>
              <a:rPr lang="en-US" spc="145" dirty="0"/>
              <a:t> </a:t>
            </a:r>
            <a:r>
              <a:rPr lang="en-US" spc="-10" dirty="0"/>
              <a:t>Licenses</a:t>
            </a:r>
          </a:p>
        </p:txBody>
      </p:sp>
      <p:sp>
        <p:nvSpPr>
          <p:cNvPr id="10" name="object 4">
            <a:hlinkClick r:id="rId2" action="ppaction://hlinksldjump"/>
            <a:extLst>
              <a:ext uri="{FF2B5EF4-FFF2-40B4-BE49-F238E27FC236}">
                <a16:creationId xmlns:a16="http://schemas.microsoft.com/office/drawing/2014/main" id="{BC61B54F-2580-C4F4-8695-2EA030D1F990}"/>
              </a:ext>
            </a:extLst>
          </p:cNvPr>
          <p:cNvSpPr txBox="1"/>
          <p:nvPr/>
        </p:nvSpPr>
        <p:spPr>
          <a:xfrm>
            <a:off x="2091208" y="4688694"/>
            <a:ext cx="15921746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n-US" sz="41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Part 1: Create Your New Microsoft Direct Licenses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434203" y="1542189"/>
              <a:ext cx="8670290" cy="4099560"/>
            </a:xfrm>
            <a:custGeom>
              <a:avLst/>
              <a:gdLst/>
              <a:ahLst/>
              <a:cxnLst/>
              <a:rect l="l" t="t" r="r" b="b"/>
              <a:pathLst>
                <a:path w="8670290" h="4099560">
                  <a:moveTo>
                    <a:pt x="8669895" y="0"/>
                  </a:moveTo>
                  <a:lnTo>
                    <a:pt x="231259" y="0"/>
                  </a:lnTo>
                  <a:lnTo>
                    <a:pt x="184652" y="4698"/>
                  </a:lnTo>
                  <a:lnTo>
                    <a:pt x="141242" y="18173"/>
                  </a:lnTo>
                  <a:lnTo>
                    <a:pt x="101959" y="39494"/>
                  </a:lnTo>
                  <a:lnTo>
                    <a:pt x="67733" y="67733"/>
                  </a:lnTo>
                  <a:lnTo>
                    <a:pt x="39494" y="101959"/>
                  </a:lnTo>
                  <a:lnTo>
                    <a:pt x="18173" y="141242"/>
                  </a:lnTo>
                  <a:lnTo>
                    <a:pt x="4698" y="184652"/>
                  </a:lnTo>
                  <a:lnTo>
                    <a:pt x="0" y="231259"/>
                  </a:lnTo>
                  <a:lnTo>
                    <a:pt x="0" y="3868301"/>
                  </a:lnTo>
                  <a:lnTo>
                    <a:pt x="4698" y="3914908"/>
                  </a:lnTo>
                  <a:lnTo>
                    <a:pt x="18173" y="3958318"/>
                  </a:lnTo>
                  <a:lnTo>
                    <a:pt x="39494" y="3997601"/>
                  </a:lnTo>
                  <a:lnTo>
                    <a:pt x="67733" y="4031827"/>
                  </a:lnTo>
                  <a:lnTo>
                    <a:pt x="101959" y="4060066"/>
                  </a:lnTo>
                  <a:lnTo>
                    <a:pt x="141242" y="4081387"/>
                  </a:lnTo>
                  <a:lnTo>
                    <a:pt x="184652" y="4094862"/>
                  </a:lnTo>
                  <a:lnTo>
                    <a:pt x="231259" y="4099561"/>
                  </a:lnTo>
                  <a:lnTo>
                    <a:pt x="8669895" y="4099561"/>
                  </a:lnTo>
                  <a:lnTo>
                    <a:pt x="8669895" y="0"/>
                  </a:lnTo>
                  <a:close/>
                </a:path>
              </a:pathLst>
            </a:custGeom>
            <a:solidFill>
              <a:srgbClr val="0073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2609476" y="2094395"/>
            <a:ext cx="6381115" cy="29413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5865"/>
              </a:lnSpc>
              <a:spcBef>
                <a:spcPts val="110"/>
              </a:spcBef>
            </a:pPr>
            <a:r>
              <a:rPr sz="5100" b="1" dirty="0">
                <a:solidFill>
                  <a:srgbClr val="FFFFFF"/>
                </a:solidFill>
                <a:latin typeface="Arial"/>
                <a:cs typeface="Arial"/>
              </a:rPr>
              <a:t>Part</a:t>
            </a:r>
            <a:r>
              <a:rPr sz="5100" b="1" spc="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100" b="1" spc="-25" dirty="0">
                <a:solidFill>
                  <a:srgbClr val="FFFFFF"/>
                </a:solidFill>
                <a:latin typeface="Arial"/>
                <a:cs typeface="Arial"/>
              </a:rPr>
              <a:t>1:</a:t>
            </a:r>
            <a:endParaRPr sz="5100">
              <a:latin typeface="Arial"/>
              <a:cs typeface="Arial"/>
            </a:endParaRPr>
          </a:p>
          <a:p>
            <a:pPr marL="12700" marR="5080">
              <a:lnSpc>
                <a:spcPts val="5610"/>
              </a:lnSpc>
              <a:spcBef>
                <a:spcPts val="355"/>
              </a:spcBef>
            </a:pPr>
            <a:r>
              <a:rPr sz="5100" b="1" dirty="0">
                <a:solidFill>
                  <a:srgbClr val="FFFFFF"/>
                </a:solidFill>
                <a:latin typeface="Arial"/>
                <a:cs typeface="Arial"/>
              </a:rPr>
              <a:t>Create</a:t>
            </a:r>
            <a:r>
              <a:rPr sz="5100" b="1" spc="3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100" b="1" spc="-10" dirty="0">
                <a:solidFill>
                  <a:srgbClr val="FFFFFF"/>
                </a:solidFill>
                <a:latin typeface="Arial"/>
                <a:cs typeface="Arial"/>
              </a:rPr>
              <a:t>Replacement </a:t>
            </a:r>
            <a:r>
              <a:rPr sz="5100" b="1" dirty="0">
                <a:solidFill>
                  <a:srgbClr val="FFFFFF"/>
                </a:solidFill>
                <a:latin typeface="Arial"/>
                <a:cs typeface="Arial"/>
              </a:rPr>
              <a:t>Microsoft</a:t>
            </a:r>
            <a:r>
              <a:rPr sz="5100" b="1" spc="4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100" b="1" spc="-10" dirty="0">
                <a:solidFill>
                  <a:srgbClr val="FFFFFF"/>
                </a:solidFill>
                <a:latin typeface="Arial"/>
                <a:cs typeface="Arial"/>
              </a:rPr>
              <a:t>Direct</a:t>
            </a:r>
            <a:endParaRPr sz="5100">
              <a:latin typeface="Arial"/>
              <a:cs typeface="Arial"/>
            </a:endParaRPr>
          </a:p>
          <a:p>
            <a:pPr marL="12700">
              <a:lnSpc>
                <a:spcPts val="5505"/>
              </a:lnSpc>
            </a:pPr>
            <a:r>
              <a:rPr sz="5100" b="1" spc="40" dirty="0">
                <a:solidFill>
                  <a:srgbClr val="FFFFFF"/>
                </a:solidFill>
                <a:latin typeface="Arial"/>
                <a:cs typeface="Arial"/>
              </a:rPr>
              <a:t>Licenses</a:t>
            </a:r>
            <a:endParaRPr sz="5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50864" y="4684245"/>
            <a:ext cx="14197330" cy="5267325"/>
            <a:chOff x="4550864" y="4684245"/>
            <a:chExt cx="14197330" cy="5267325"/>
          </a:xfrm>
        </p:grpSpPr>
        <p:pic>
          <p:nvPicPr>
            <p:cNvPr id="3" name="object 3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860" y="4684245"/>
              <a:ext cx="9215235" cy="526728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643967" y="6962887"/>
              <a:ext cx="1308735" cy="1788160"/>
            </a:xfrm>
            <a:custGeom>
              <a:avLst/>
              <a:gdLst/>
              <a:ahLst/>
              <a:cxnLst/>
              <a:rect l="l" t="t" r="r" b="b"/>
              <a:pathLst>
                <a:path w="1308734" h="1788159">
                  <a:moveTo>
                    <a:pt x="0" y="1787568"/>
                  </a:moveTo>
                  <a:lnTo>
                    <a:pt x="1308577" y="1787568"/>
                  </a:lnTo>
                  <a:lnTo>
                    <a:pt x="1308577" y="1511859"/>
                  </a:lnTo>
                  <a:lnTo>
                    <a:pt x="0" y="1511859"/>
                  </a:lnTo>
                  <a:lnTo>
                    <a:pt x="0" y="1787568"/>
                  </a:lnTo>
                  <a:close/>
                </a:path>
                <a:path w="1308734" h="1788159">
                  <a:moveTo>
                    <a:pt x="0" y="275708"/>
                  </a:moveTo>
                  <a:lnTo>
                    <a:pt x="1308577" y="275708"/>
                  </a:lnTo>
                  <a:lnTo>
                    <a:pt x="1308577" y="0"/>
                  </a:lnTo>
                  <a:lnTo>
                    <a:pt x="0" y="0"/>
                  </a:lnTo>
                  <a:lnTo>
                    <a:pt x="0" y="275708"/>
                  </a:lnTo>
                  <a:close/>
                </a:path>
              </a:pathLst>
            </a:custGeom>
            <a:ln w="20941">
              <a:solidFill>
                <a:srgbClr val="0073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682234" y="8283342"/>
              <a:ext cx="2959100" cy="319405"/>
            </a:xfrm>
            <a:custGeom>
              <a:avLst/>
              <a:gdLst/>
              <a:ahLst/>
              <a:cxnLst/>
              <a:rect l="l" t="t" r="r" b="b"/>
              <a:pathLst>
                <a:path w="2959100" h="319404">
                  <a:moveTo>
                    <a:pt x="2958684" y="318796"/>
                  </a:moveTo>
                  <a:lnTo>
                    <a:pt x="2553084" y="318796"/>
                  </a:lnTo>
                  <a:lnTo>
                    <a:pt x="2553084" y="0"/>
                  </a:lnTo>
                  <a:lnTo>
                    <a:pt x="0" y="0"/>
                  </a:lnTo>
                </a:path>
              </a:pathLst>
            </a:custGeom>
            <a:ln w="20941">
              <a:solidFill>
                <a:srgbClr val="0073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61335" y="7090272"/>
              <a:ext cx="5080000" cy="814069"/>
            </a:xfrm>
            <a:custGeom>
              <a:avLst/>
              <a:gdLst/>
              <a:ahLst/>
              <a:cxnLst/>
              <a:rect l="l" t="t" r="r" b="b"/>
              <a:pathLst>
                <a:path w="5080000" h="814070">
                  <a:moveTo>
                    <a:pt x="5079583" y="0"/>
                  </a:moveTo>
                  <a:lnTo>
                    <a:pt x="4269252" y="0"/>
                  </a:lnTo>
                  <a:lnTo>
                    <a:pt x="4269252" y="814006"/>
                  </a:lnTo>
                  <a:lnTo>
                    <a:pt x="0" y="814006"/>
                  </a:lnTo>
                </a:path>
              </a:pathLst>
            </a:custGeom>
            <a:ln w="20941">
              <a:solidFill>
                <a:srgbClr val="0073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218103" y="4814454"/>
            <a:ext cx="6266815" cy="1617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6600"/>
              </a:lnSpc>
              <a:spcBef>
                <a:spcPts val="95"/>
              </a:spcBef>
            </a:pP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Log</a:t>
            </a:r>
            <a:r>
              <a:rPr sz="2450" spc="-2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in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to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your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organization's </a:t>
            </a:r>
            <a:r>
              <a:rPr sz="2450" u="sng" dirty="0">
                <a:solidFill>
                  <a:srgbClr val="006E96"/>
                </a:solidFill>
                <a:uFill>
                  <a:solidFill>
                    <a:srgbClr val="006E96"/>
                  </a:solidFill>
                </a:u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</a:t>
            </a:r>
            <a:r>
              <a:rPr sz="2450" u="sng" spc="-140" dirty="0">
                <a:solidFill>
                  <a:srgbClr val="006E96"/>
                </a:solidFill>
                <a:uFill>
                  <a:solidFill>
                    <a:srgbClr val="006E96"/>
                  </a:solidFill>
                </a:u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2450" u="sng" spc="-10" dirty="0">
                <a:solidFill>
                  <a:srgbClr val="006E96"/>
                </a:solidFill>
                <a:uFill>
                  <a:solidFill>
                    <a:srgbClr val="006E96"/>
                  </a:solidFill>
                </a:u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Admin</a:t>
            </a:r>
            <a:r>
              <a:rPr sz="2450" spc="-10" dirty="0">
                <a:solidFill>
                  <a:srgbClr val="006E96"/>
                </a:solidFill>
                <a:latin typeface="Arial"/>
                <a:cs typeface="Arial"/>
              </a:rPr>
              <a:t> </a:t>
            </a:r>
            <a:r>
              <a:rPr sz="2450" u="sng" spc="-25" dirty="0">
                <a:solidFill>
                  <a:srgbClr val="006E96"/>
                </a:solidFill>
                <a:uFill>
                  <a:solidFill>
                    <a:srgbClr val="006E96"/>
                  </a:solidFill>
                </a:u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Center</a:t>
            </a:r>
            <a:r>
              <a:rPr sz="2450" spc="-25" dirty="0">
                <a:solidFill>
                  <a:srgbClr val="555555"/>
                </a:solidFill>
                <a:latin typeface="Arial"/>
                <a:cs typeface="Arial"/>
              </a:rPr>
              <a:t>.</a:t>
            </a:r>
            <a:r>
              <a:rPr sz="2450" spc="-13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Access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credentials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are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generally</a:t>
            </a:r>
            <a:endParaRPr sz="2450" dirty="0">
              <a:latin typeface="Arial"/>
              <a:cs typeface="Arial"/>
            </a:endParaRPr>
          </a:p>
          <a:p>
            <a:pPr marL="12700" marR="723265">
              <a:lnSpc>
                <a:spcPct val="106600"/>
              </a:lnSpc>
            </a:pP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in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the format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spc="-10" dirty="0">
                <a:solidFill>
                  <a:srgbClr val="00739F"/>
                </a:solidFill>
                <a:latin typeface="Arial"/>
                <a:cs typeface="Arial"/>
              </a:rPr>
              <a:t>name@organizationname. </a:t>
            </a:r>
            <a:r>
              <a:rPr sz="2450" dirty="0">
                <a:solidFill>
                  <a:srgbClr val="00739F"/>
                </a:solidFill>
                <a:latin typeface="Arial"/>
                <a:cs typeface="Arial"/>
              </a:rPr>
              <a:t>onmicrosoft.com</a:t>
            </a:r>
            <a:r>
              <a:rPr sz="2450" spc="-25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and</a:t>
            </a:r>
            <a:r>
              <a:rPr sz="2450" spc="-2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a</a:t>
            </a:r>
            <a:r>
              <a:rPr sz="2450" spc="-2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password.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18103" y="7660440"/>
            <a:ext cx="224282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Choose</a:t>
            </a:r>
            <a:r>
              <a:rPr sz="2450" spc="-2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b="1" spc="-10" dirty="0">
                <a:solidFill>
                  <a:srgbClr val="00739F"/>
                </a:solidFill>
                <a:latin typeface="Arial"/>
                <a:cs typeface="Arial"/>
              </a:rPr>
              <a:t>Billing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;</a:t>
            </a:r>
            <a:endParaRPr sz="24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17789" y="8037393"/>
            <a:ext cx="4337685" cy="82169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then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select </a:t>
            </a:r>
            <a:r>
              <a:rPr sz="2450" b="1" dirty="0">
                <a:solidFill>
                  <a:srgbClr val="00739F"/>
                </a:solidFill>
                <a:latin typeface="Arial"/>
                <a:cs typeface="Arial"/>
              </a:rPr>
              <a:t>Payment</a:t>
            </a:r>
            <a:r>
              <a:rPr sz="2450" b="1" spc="5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2450" b="1" spc="-10" dirty="0">
                <a:solidFill>
                  <a:srgbClr val="00739F"/>
                </a:solidFill>
                <a:latin typeface="Arial"/>
                <a:cs typeface="Arial"/>
              </a:rPr>
              <a:t>methods</a:t>
            </a:r>
            <a:endParaRPr sz="2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in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the menu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on the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left.</a:t>
            </a:r>
            <a:endParaRPr sz="245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First</a:t>
            </a:r>
            <a:r>
              <a:rPr spc="10" dirty="0"/>
              <a:t> </a:t>
            </a:r>
            <a:r>
              <a:rPr spc="-20" dirty="0"/>
              <a:t>Step: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>
                <a:solidFill>
                  <a:srgbClr val="00739F"/>
                </a:solidFill>
              </a:rPr>
              <a:t>Update</a:t>
            </a:r>
            <a:r>
              <a:rPr spc="-10" dirty="0">
                <a:solidFill>
                  <a:srgbClr val="00739F"/>
                </a:solidFill>
              </a:rPr>
              <a:t> </a:t>
            </a:r>
            <a:r>
              <a:rPr dirty="0">
                <a:solidFill>
                  <a:srgbClr val="00739F"/>
                </a:solidFill>
              </a:rPr>
              <a:t>Payment</a:t>
            </a:r>
            <a:r>
              <a:rPr spc="-5" dirty="0">
                <a:solidFill>
                  <a:srgbClr val="00739F"/>
                </a:solidFill>
              </a:rPr>
              <a:t> </a:t>
            </a:r>
            <a:r>
              <a:rPr dirty="0">
                <a:solidFill>
                  <a:srgbClr val="00739F"/>
                </a:solidFill>
              </a:rPr>
              <a:t>Information</a:t>
            </a:r>
            <a:r>
              <a:rPr spc="-5" dirty="0">
                <a:solidFill>
                  <a:srgbClr val="00739F"/>
                </a:solidFill>
              </a:rPr>
              <a:t> </a:t>
            </a:r>
            <a:r>
              <a:rPr dirty="0">
                <a:solidFill>
                  <a:srgbClr val="00739F"/>
                </a:solidFill>
              </a:rPr>
              <a:t>in</a:t>
            </a:r>
            <a:r>
              <a:rPr spc="-5" dirty="0">
                <a:solidFill>
                  <a:srgbClr val="00739F"/>
                </a:solidFill>
              </a:rPr>
              <a:t> </a:t>
            </a:r>
            <a:r>
              <a:rPr dirty="0">
                <a:solidFill>
                  <a:srgbClr val="00739F"/>
                </a:solidFill>
              </a:rPr>
              <a:t>Microsoft</a:t>
            </a:r>
            <a:r>
              <a:rPr spc="-180" dirty="0">
                <a:solidFill>
                  <a:srgbClr val="00739F"/>
                </a:solidFill>
              </a:rPr>
              <a:t> </a:t>
            </a:r>
            <a:r>
              <a:rPr dirty="0">
                <a:solidFill>
                  <a:srgbClr val="00739F"/>
                </a:solidFill>
              </a:rPr>
              <a:t>Admin</a:t>
            </a:r>
            <a:r>
              <a:rPr spc="-5" dirty="0">
                <a:solidFill>
                  <a:srgbClr val="00739F"/>
                </a:solidFill>
              </a:rPr>
              <a:t> </a:t>
            </a:r>
            <a:r>
              <a:rPr spc="-10" dirty="0">
                <a:solidFill>
                  <a:srgbClr val="00739F"/>
                </a:solidFill>
              </a:rPr>
              <a:t>Center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344326" y="3005770"/>
            <a:ext cx="16854170" cy="8216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6600"/>
              </a:lnSpc>
              <a:spcBef>
                <a:spcPts val="95"/>
              </a:spcBef>
            </a:pPr>
            <a:r>
              <a:rPr sz="2450" b="1" dirty="0">
                <a:solidFill>
                  <a:srgbClr val="555555"/>
                </a:solidFill>
                <a:latin typeface="Arial"/>
                <a:cs typeface="Arial"/>
              </a:rPr>
              <a:t>Please</a:t>
            </a:r>
            <a:r>
              <a:rPr sz="2450" b="1" spc="-1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b="1" dirty="0">
                <a:solidFill>
                  <a:srgbClr val="555555"/>
                </a:solidFill>
                <a:latin typeface="Arial"/>
                <a:cs typeface="Arial"/>
              </a:rPr>
              <a:t>note:</a:t>
            </a:r>
            <a:r>
              <a:rPr sz="2450" b="1" spc="-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A</a:t>
            </a:r>
            <a:r>
              <a:rPr sz="2450" spc="-13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credit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or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debit card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is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required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to be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entered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into your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Microsoft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account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to obtain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licenses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from 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Microsoft,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even</a:t>
            </a:r>
            <a:r>
              <a:rPr sz="2450" spc="-2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if</a:t>
            </a:r>
            <a:r>
              <a:rPr sz="2450" spc="-2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the</a:t>
            </a:r>
            <a:r>
              <a:rPr sz="2450" spc="-2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licenses</a:t>
            </a:r>
            <a:r>
              <a:rPr sz="2450" spc="-2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cost</a:t>
            </a:r>
            <a:r>
              <a:rPr sz="2450" spc="-2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$0.</a:t>
            </a:r>
            <a:r>
              <a:rPr sz="2450" spc="-2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Cards</a:t>
            </a:r>
            <a:r>
              <a:rPr sz="2450" spc="-2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accepted</a:t>
            </a:r>
            <a:r>
              <a:rPr sz="2450" spc="-2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are</a:t>
            </a:r>
            <a:r>
              <a:rPr sz="2450" spc="-2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Visa,</a:t>
            </a:r>
            <a:r>
              <a:rPr sz="2450" spc="-2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Mastercard,</a:t>
            </a:r>
            <a:r>
              <a:rPr sz="2450" spc="-2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Discover,</a:t>
            </a:r>
            <a:r>
              <a:rPr sz="2450" spc="-2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or</a:t>
            </a:r>
            <a:r>
              <a:rPr sz="2450" spc="-15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American</a:t>
            </a:r>
            <a:r>
              <a:rPr sz="2450" spc="-2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Express.</a:t>
            </a:r>
            <a:endParaRPr sz="245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57025" y="4892754"/>
            <a:ext cx="506730" cy="506730"/>
          </a:xfrm>
          <a:custGeom>
            <a:avLst/>
            <a:gdLst/>
            <a:ahLst/>
            <a:cxnLst/>
            <a:rect l="l" t="t" r="r" b="b"/>
            <a:pathLst>
              <a:path w="506730" h="506729">
                <a:moveTo>
                  <a:pt x="253290" y="0"/>
                </a:moveTo>
                <a:lnTo>
                  <a:pt x="207760" y="4081"/>
                </a:lnTo>
                <a:lnTo>
                  <a:pt x="164908" y="15847"/>
                </a:lnTo>
                <a:lnTo>
                  <a:pt x="125448" y="34583"/>
                </a:lnTo>
                <a:lnTo>
                  <a:pt x="90097" y="59573"/>
                </a:lnTo>
                <a:lnTo>
                  <a:pt x="59570" y="90102"/>
                </a:lnTo>
                <a:lnTo>
                  <a:pt x="34581" y="125453"/>
                </a:lnTo>
                <a:lnTo>
                  <a:pt x="15846" y="164912"/>
                </a:lnTo>
                <a:lnTo>
                  <a:pt x="4080" y="207763"/>
                </a:lnTo>
                <a:lnTo>
                  <a:pt x="0" y="253290"/>
                </a:lnTo>
                <a:lnTo>
                  <a:pt x="4080" y="298820"/>
                </a:lnTo>
                <a:lnTo>
                  <a:pt x="15846" y="341673"/>
                </a:lnTo>
                <a:lnTo>
                  <a:pt x="34581" y="381132"/>
                </a:lnTo>
                <a:lnTo>
                  <a:pt x="59570" y="416483"/>
                </a:lnTo>
                <a:lnTo>
                  <a:pt x="90097" y="447011"/>
                </a:lnTo>
                <a:lnTo>
                  <a:pt x="125448" y="472000"/>
                </a:lnTo>
                <a:lnTo>
                  <a:pt x="164908" y="490735"/>
                </a:lnTo>
                <a:lnTo>
                  <a:pt x="207760" y="502500"/>
                </a:lnTo>
                <a:lnTo>
                  <a:pt x="253290" y="506581"/>
                </a:lnTo>
                <a:lnTo>
                  <a:pt x="298820" y="502500"/>
                </a:lnTo>
                <a:lnTo>
                  <a:pt x="341673" y="490735"/>
                </a:lnTo>
                <a:lnTo>
                  <a:pt x="381132" y="472000"/>
                </a:lnTo>
                <a:lnTo>
                  <a:pt x="416483" y="447011"/>
                </a:lnTo>
                <a:lnTo>
                  <a:pt x="447011" y="416483"/>
                </a:lnTo>
                <a:lnTo>
                  <a:pt x="472000" y="381132"/>
                </a:lnTo>
                <a:lnTo>
                  <a:pt x="490735" y="341673"/>
                </a:lnTo>
                <a:lnTo>
                  <a:pt x="502500" y="298820"/>
                </a:lnTo>
                <a:lnTo>
                  <a:pt x="506581" y="253290"/>
                </a:lnTo>
                <a:lnTo>
                  <a:pt x="502500" y="207763"/>
                </a:lnTo>
                <a:lnTo>
                  <a:pt x="490735" y="164912"/>
                </a:lnTo>
                <a:lnTo>
                  <a:pt x="472000" y="125453"/>
                </a:lnTo>
                <a:lnTo>
                  <a:pt x="447011" y="90102"/>
                </a:lnTo>
                <a:lnTo>
                  <a:pt x="416483" y="59573"/>
                </a:lnTo>
                <a:lnTo>
                  <a:pt x="381132" y="34583"/>
                </a:lnTo>
                <a:lnTo>
                  <a:pt x="341673" y="15847"/>
                </a:lnTo>
                <a:lnTo>
                  <a:pt x="298820" y="4081"/>
                </a:lnTo>
                <a:lnTo>
                  <a:pt x="253290" y="0"/>
                </a:lnTo>
                <a:close/>
              </a:path>
            </a:pathLst>
          </a:custGeom>
          <a:solidFill>
            <a:srgbClr val="0073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97935" y="4924777"/>
            <a:ext cx="206375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5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57025" y="7717394"/>
            <a:ext cx="506730" cy="506730"/>
          </a:xfrm>
          <a:custGeom>
            <a:avLst/>
            <a:gdLst/>
            <a:ahLst/>
            <a:cxnLst/>
            <a:rect l="l" t="t" r="r" b="b"/>
            <a:pathLst>
              <a:path w="506730" h="506729">
                <a:moveTo>
                  <a:pt x="253290" y="0"/>
                </a:moveTo>
                <a:lnTo>
                  <a:pt x="207760" y="4081"/>
                </a:lnTo>
                <a:lnTo>
                  <a:pt x="164908" y="15847"/>
                </a:lnTo>
                <a:lnTo>
                  <a:pt x="125448" y="34583"/>
                </a:lnTo>
                <a:lnTo>
                  <a:pt x="90097" y="59573"/>
                </a:lnTo>
                <a:lnTo>
                  <a:pt x="59570" y="90102"/>
                </a:lnTo>
                <a:lnTo>
                  <a:pt x="34581" y="125453"/>
                </a:lnTo>
                <a:lnTo>
                  <a:pt x="15846" y="164912"/>
                </a:lnTo>
                <a:lnTo>
                  <a:pt x="4080" y="207763"/>
                </a:lnTo>
                <a:lnTo>
                  <a:pt x="0" y="253290"/>
                </a:lnTo>
                <a:lnTo>
                  <a:pt x="4080" y="298820"/>
                </a:lnTo>
                <a:lnTo>
                  <a:pt x="15846" y="341673"/>
                </a:lnTo>
                <a:lnTo>
                  <a:pt x="34581" y="381132"/>
                </a:lnTo>
                <a:lnTo>
                  <a:pt x="59570" y="416483"/>
                </a:lnTo>
                <a:lnTo>
                  <a:pt x="90097" y="447011"/>
                </a:lnTo>
                <a:lnTo>
                  <a:pt x="125448" y="472000"/>
                </a:lnTo>
                <a:lnTo>
                  <a:pt x="164908" y="490735"/>
                </a:lnTo>
                <a:lnTo>
                  <a:pt x="207760" y="502500"/>
                </a:lnTo>
                <a:lnTo>
                  <a:pt x="253290" y="506581"/>
                </a:lnTo>
                <a:lnTo>
                  <a:pt x="298820" y="502500"/>
                </a:lnTo>
                <a:lnTo>
                  <a:pt x="341673" y="490735"/>
                </a:lnTo>
                <a:lnTo>
                  <a:pt x="381132" y="472000"/>
                </a:lnTo>
                <a:lnTo>
                  <a:pt x="416483" y="447011"/>
                </a:lnTo>
                <a:lnTo>
                  <a:pt x="447011" y="416483"/>
                </a:lnTo>
                <a:lnTo>
                  <a:pt x="472000" y="381132"/>
                </a:lnTo>
                <a:lnTo>
                  <a:pt x="490735" y="341673"/>
                </a:lnTo>
                <a:lnTo>
                  <a:pt x="502500" y="298820"/>
                </a:lnTo>
                <a:lnTo>
                  <a:pt x="506581" y="253290"/>
                </a:lnTo>
                <a:lnTo>
                  <a:pt x="502500" y="207763"/>
                </a:lnTo>
                <a:lnTo>
                  <a:pt x="490735" y="164912"/>
                </a:lnTo>
                <a:lnTo>
                  <a:pt x="472000" y="125453"/>
                </a:lnTo>
                <a:lnTo>
                  <a:pt x="447011" y="90102"/>
                </a:lnTo>
                <a:lnTo>
                  <a:pt x="416483" y="59573"/>
                </a:lnTo>
                <a:lnTo>
                  <a:pt x="381132" y="34583"/>
                </a:lnTo>
                <a:lnTo>
                  <a:pt x="341673" y="15847"/>
                </a:lnTo>
                <a:lnTo>
                  <a:pt x="298820" y="4081"/>
                </a:lnTo>
                <a:lnTo>
                  <a:pt x="253290" y="0"/>
                </a:lnTo>
                <a:close/>
              </a:path>
            </a:pathLst>
          </a:custGeom>
          <a:solidFill>
            <a:srgbClr val="0073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507353" y="7749564"/>
            <a:ext cx="206375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55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55"/>
              </a:lnSpc>
            </a:pPr>
            <a:fld id="{81D60167-4931-47E6-BA6A-407CBD079E47}" type="slidenum">
              <a:rPr spc="-25" dirty="0"/>
              <a:t>4</a:t>
            </a:fld>
            <a:endParaRPr spc="-25" dirty="0"/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How</a:t>
            </a:r>
            <a:r>
              <a:rPr spc="155" dirty="0"/>
              <a:t> </a:t>
            </a:r>
            <a:r>
              <a:rPr dirty="0"/>
              <a:t>to</a:t>
            </a:r>
            <a:r>
              <a:rPr spc="155" dirty="0"/>
              <a:t> </a:t>
            </a:r>
            <a:r>
              <a:rPr dirty="0"/>
              <a:t>Move</a:t>
            </a:r>
            <a:r>
              <a:rPr spc="155" dirty="0"/>
              <a:t> </a:t>
            </a:r>
            <a:r>
              <a:rPr dirty="0"/>
              <a:t>from</a:t>
            </a:r>
            <a:r>
              <a:rPr spc="125" dirty="0"/>
              <a:t> </a:t>
            </a:r>
            <a:r>
              <a:rPr dirty="0"/>
              <a:t>TechSoup-Supported</a:t>
            </a:r>
            <a:r>
              <a:rPr spc="155" dirty="0"/>
              <a:t> </a:t>
            </a:r>
            <a:r>
              <a:rPr dirty="0"/>
              <a:t>Licenses</a:t>
            </a:r>
            <a:r>
              <a:rPr spc="155" dirty="0"/>
              <a:t> </a:t>
            </a:r>
            <a:r>
              <a:rPr dirty="0"/>
              <a:t>to</a:t>
            </a:r>
            <a:r>
              <a:rPr spc="160" dirty="0"/>
              <a:t> </a:t>
            </a:r>
            <a:r>
              <a:rPr dirty="0"/>
              <a:t>Microsoft</a:t>
            </a:r>
            <a:r>
              <a:rPr spc="155" dirty="0"/>
              <a:t> </a:t>
            </a:r>
            <a:r>
              <a:rPr spc="-10" dirty="0"/>
              <a:t>Direct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4446361" y="10487770"/>
            <a:ext cx="4313555" cy="22225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Part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1: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Create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Replacement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Microsoft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Direct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spc="-10" dirty="0">
                <a:solidFill>
                  <a:srgbClr val="00739F"/>
                </a:solidFill>
                <a:latin typeface="Arial"/>
                <a:cs typeface="Arial"/>
              </a:rPr>
              <a:t>Licenses</a:t>
            </a:r>
            <a:endParaRPr sz="1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42386" y="1357026"/>
            <a:ext cx="7803515" cy="8220075"/>
            <a:chOff x="6342386" y="1357026"/>
            <a:chExt cx="7803515" cy="8220075"/>
          </a:xfrm>
        </p:grpSpPr>
        <p:pic>
          <p:nvPicPr>
            <p:cNvPr id="3" name="object 3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652" y="1357026"/>
              <a:ext cx="4618918" cy="82200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745881" y="1696094"/>
              <a:ext cx="2654300" cy="7300595"/>
            </a:xfrm>
            <a:custGeom>
              <a:avLst/>
              <a:gdLst/>
              <a:ahLst/>
              <a:cxnLst/>
              <a:rect l="l" t="t" r="r" b="b"/>
              <a:pathLst>
                <a:path w="2654300" h="7300595">
                  <a:moveTo>
                    <a:pt x="0" y="335068"/>
                  </a:moveTo>
                  <a:lnTo>
                    <a:pt x="2653866" y="335068"/>
                  </a:lnTo>
                  <a:lnTo>
                    <a:pt x="2653866" y="0"/>
                  </a:lnTo>
                  <a:lnTo>
                    <a:pt x="0" y="0"/>
                  </a:lnTo>
                  <a:lnTo>
                    <a:pt x="0" y="335068"/>
                  </a:lnTo>
                  <a:close/>
                </a:path>
                <a:path w="2654300" h="7300595">
                  <a:moveTo>
                    <a:pt x="0" y="7299987"/>
                  </a:moveTo>
                  <a:lnTo>
                    <a:pt x="873816" y="7299987"/>
                  </a:lnTo>
                  <a:lnTo>
                    <a:pt x="873816" y="6964918"/>
                  </a:lnTo>
                  <a:lnTo>
                    <a:pt x="0" y="6964918"/>
                  </a:lnTo>
                  <a:lnTo>
                    <a:pt x="0" y="7299987"/>
                  </a:lnTo>
                  <a:close/>
                </a:path>
              </a:pathLst>
            </a:custGeom>
            <a:ln w="20941">
              <a:solidFill>
                <a:srgbClr val="0073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042208" y="1853162"/>
              <a:ext cx="2693670" cy="3427729"/>
            </a:xfrm>
            <a:custGeom>
              <a:avLst/>
              <a:gdLst/>
              <a:ahLst/>
              <a:cxnLst/>
              <a:rect l="l" t="t" r="r" b="b"/>
              <a:pathLst>
                <a:path w="2693670" h="3427729">
                  <a:moveTo>
                    <a:pt x="2693205" y="0"/>
                  </a:moveTo>
                  <a:lnTo>
                    <a:pt x="1933564" y="0"/>
                  </a:lnTo>
                  <a:lnTo>
                    <a:pt x="1933564" y="3427591"/>
                  </a:lnTo>
                  <a:lnTo>
                    <a:pt x="0" y="3427591"/>
                  </a:lnTo>
                </a:path>
              </a:pathLst>
            </a:custGeom>
            <a:ln w="20941">
              <a:solidFill>
                <a:srgbClr val="0073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352857" y="5699264"/>
              <a:ext cx="3382645" cy="3098165"/>
            </a:xfrm>
            <a:custGeom>
              <a:avLst/>
              <a:gdLst/>
              <a:ahLst/>
              <a:cxnLst/>
              <a:rect l="l" t="t" r="r" b="b"/>
              <a:pathLst>
                <a:path w="3382645" h="3098165">
                  <a:moveTo>
                    <a:pt x="3382556" y="3097874"/>
                  </a:moveTo>
                  <a:lnTo>
                    <a:pt x="2919733" y="3097874"/>
                  </a:lnTo>
                  <a:lnTo>
                    <a:pt x="2919733" y="0"/>
                  </a:lnTo>
                  <a:lnTo>
                    <a:pt x="0" y="0"/>
                  </a:lnTo>
                </a:path>
              </a:pathLst>
            </a:custGeom>
            <a:ln w="20941">
              <a:solidFill>
                <a:srgbClr val="0073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218103" y="5058590"/>
            <a:ext cx="473011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Select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b="1" dirty="0">
                <a:solidFill>
                  <a:srgbClr val="00739F"/>
                </a:solidFill>
                <a:latin typeface="Arial"/>
                <a:cs typeface="Arial"/>
              </a:rPr>
              <a:t>+Add</a:t>
            </a:r>
            <a:r>
              <a:rPr sz="2450" b="1" spc="5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2450" b="1" dirty="0">
                <a:solidFill>
                  <a:srgbClr val="00739F"/>
                </a:solidFill>
                <a:latin typeface="Arial"/>
                <a:cs typeface="Arial"/>
              </a:rPr>
              <a:t>a</a:t>
            </a:r>
            <a:r>
              <a:rPr sz="2450" b="1" spc="5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2450" b="1" dirty="0">
                <a:solidFill>
                  <a:srgbClr val="00739F"/>
                </a:solidFill>
                <a:latin typeface="Arial"/>
                <a:cs typeface="Arial"/>
              </a:rPr>
              <a:t>payment</a:t>
            </a:r>
            <a:r>
              <a:rPr sz="2450" b="1" spc="5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2450" b="1" spc="-10" dirty="0">
                <a:solidFill>
                  <a:srgbClr val="00739F"/>
                </a:solidFill>
                <a:latin typeface="Arial"/>
                <a:cs typeface="Arial"/>
              </a:rPr>
              <a:t>method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,</a:t>
            </a:r>
            <a:endParaRPr sz="24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18103" y="5456589"/>
            <a:ext cx="404177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enter</a:t>
            </a:r>
            <a:r>
              <a:rPr sz="2450" spc="-1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details,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and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click </a:t>
            </a:r>
            <a:r>
              <a:rPr sz="2450" b="1" spc="-10" dirty="0">
                <a:solidFill>
                  <a:srgbClr val="00739F"/>
                </a:solidFill>
                <a:latin typeface="Arial"/>
                <a:cs typeface="Arial"/>
              </a:rPr>
              <a:t>Save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.</a:t>
            </a:r>
            <a:endParaRPr sz="24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57025" y="5110583"/>
            <a:ext cx="506730" cy="506730"/>
          </a:xfrm>
          <a:custGeom>
            <a:avLst/>
            <a:gdLst/>
            <a:ahLst/>
            <a:cxnLst/>
            <a:rect l="l" t="t" r="r" b="b"/>
            <a:pathLst>
              <a:path w="506730" h="506729">
                <a:moveTo>
                  <a:pt x="253290" y="0"/>
                </a:moveTo>
                <a:lnTo>
                  <a:pt x="207760" y="4081"/>
                </a:lnTo>
                <a:lnTo>
                  <a:pt x="164908" y="15847"/>
                </a:lnTo>
                <a:lnTo>
                  <a:pt x="125448" y="34583"/>
                </a:lnTo>
                <a:lnTo>
                  <a:pt x="90097" y="59573"/>
                </a:lnTo>
                <a:lnTo>
                  <a:pt x="59570" y="90102"/>
                </a:lnTo>
                <a:lnTo>
                  <a:pt x="34581" y="125453"/>
                </a:lnTo>
                <a:lnTo>
                  <a:pt x="15846" y="164912"/>
                </a:lnTo>
                <a:lnTo>
                  <a:pt x="4080" y="207763"/>
                </a:lnTo>
                <a:lnTo>
                  <a:pt x="0" y="253290"/>
                </a:lnTo>
                <a:lnTo>
                  <a:pt x="4080" y="298820"/>
                </a:lnTo>
                <a:lnTo>
                  <a:pt x="15846" y="341673"/>
                </a:lnTo>
                <a:lnTo>
                  <a:pt x="34581" y="381132"/>
                </a:lnTo>
                <a:lnTo>
                  <a:pt x="59570" y="416483"/>
                </a:lnTo>
                <a:lnTo>
                  <a:pt x="90097" y="447011"/>
                </a:lnTo>
                <a:lnTo>
                  <a:pt x="125448" y="472000"/>
                </a:lnTo>
                <a:lnTo>
                  <a:pt x="164908" y="490735"/>
                </a:lnTo>
                <a:lnTo>
                  <a:pt x="207760" y="502500"/>
                </a:lnTo>
                <a:lnTo>
                  <a:pt x="253290" y="506581"/>
                </a:lnTo>
                <a:lnTo>
                  <a:pt x="298820" y="502500"/>
                </a:lnTo>
                <a:lnTo>
                  <a:pt x="341673" y="490735"/>
                </a:lnTo>
                <a:lnTo>
                  <a:pt x="381132" y="472000"/>
                </a:lnTo>
                <a:lnTo>
                  <a:pt x="416483" y="447011"/>
                </a:lnTo>
                <a:lnTo>
                  <a:pt x="447011" y="416483"/>
                </a:lnTo>
                <a:lnTo>
                  <a:pt x="472000" y="381132"/>
                </a:lnTo>
                <a:lnTo>
                  <a:pt x="490735" y="341673"/>
                </a:lnTo>
                <a:lnTo>
                  <a:pt x="502500" y="298820"/>
                </a:lnTo>
                <a:lnTo>
                  <a:pt x="506581" y="253290"/>
                </a:lnTo>
                <a:lnTo>
                  <a:pt x="502500" y="207763"/>
                </a:lnTo>
                <a:lnTo>
                  <a:pt x="490735" y="164912"/>
                </a:lnTo>
                <a:lnTo>
                  <a:pt x="472000" y="125453"/>
                </a:lnTo>
                <a:lnTo>
                  <a:pt x="447011" y="90102"/>
                </a:lnTo>
                <a:lnTo>
                  <a:pt x="416483" y="59573"/>
                </a:lnTo>
                <a:lnTo>
                  <a:pt x="381132" y="34583"/>
                </a:lnTo>
                <a:lnTo>
                  <a:pt x="341673" y="15847"/>
                </a:lnTo>
                <a:lnTo>
                  <a:pt x="298820" y="4081"/>
                </a:lnTo>
                <a:lnTo>
                  <a:pt x="253290" y="0"/>
                </a:lnTo>
                <a:close/>
              </a:path>
            </a:pathLst>
          </a:custGeom>
          <a:solidFill>
            <a:srgbClr val="0073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07354" y="5142758"/>
            <a:ext cx="206375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55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55"/>
              </a:lnSpc>
            </a:pPr>
            <a:fld id="{81D60167-4931-47E6-BA6A-407CBD079E47}" type="slidenum">
              <a:rPr spc="-25" dirty="0"/>
              <a:t>5</a:t>
            </a:fld>
            <a:endParaRPr spc="-25"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How</a:t>
            </a:r>
            <a:r>
              <a:rPr spc="155" dirty="0"/>
              <a:t> </a:t>
            </a:r>
            <a:r>
              <a:rPr dirty="0"/>
              <a:t>to</a:t>
            </a:r>
            <a:r>
              <a:rPr spc="155" dirty="0"/>
              <a:t> </a:t>
            </a:r>
            <a:r>
              <a:rPr dirty="0"/>
              <a:t>Move</a:t>
            </a:r>
            <a:r>
              <a:rPr spc="155" dirty="0"/>
              <a:t> </a:t>
            </a:r>
            <a:r>
              <a:rPr dirty="0"/>
              <a:t>from</a:t>
            </a:r>
            <a:r>
              <a:rPr spc="125" dirty="0"/>
              <a:t> </a:t>
            </a:r>
            <a:r>
              <a:rPr dirty="0"/>
              <a:t>TechSoup-Supported</a:t>
            </a:r>
            <a:r>
              <a:rPr spc="155" dirty="0"/>
              <a:t> </a:t>
            </a:r>
            <a:r>
              <a:rPr dirty="0"/>
              <a:t>Licenses</a:t>
            </a:r>
            <a:r>
              <a:rPr spc="155" dirty="0"/>
              <a:t> </a:t>
            </a:r>
            <a:r>
              <a:rPr dirty="0"/>
              <a:t>to</a:t>
            </a:r>
            <a:r>
              <a:rPr spc="160" dirty="0"/>
              <a:t> </a:t>
            </a:r>
            <a:r>
              <a:rPr dirty="0"/>
              <a:t>Microsoft</a:t>
            </a:r>
            <a:r>
              <a:rPr spc="155" dirty="0"/>
              <a:t> </a:t>
            </a:r>
            <a:r>
              <a:rPr spc="-10" dirty="0"/>
              <a:t>Direct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4446361" y="10487770"/>
            <a:ext cx="4313555" cy="22225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Part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1: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Create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Replacement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Microsoft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Direct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spc="-10" dirty="0">
                <a:solidFill>
                  <a:srgbClr val="00739F"/>
                </a:solidFill>
                <a:latin typeface="Arial"/>
                <a:cs typeface="Arial"/>
              </a:rPr>
              <a:t>Licenses</a:t>
            </a:r>
            <a:endParaRPr sz="1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303" y="4297178"/>
            <a:ext cx="11424175" cy="565428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Second</a:t>
            </a:r>
            <a:r>
              <a:rPr spc="10" dirty="0"/>
              <a:t> </a:t>
            </a:r>
            <a:r>
              <a:rPr spc="-10" dirty="0"/>
              <a:t>Step: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>
                <a:solidFill>
                  <a:srgbClr val="00739F"/>
                </a:solidFill>
              </a:rPr>
              <a:t>Obtain</a:t>
            </a:r>
            <a:r>
              <a:rPr spc="-15" dirty="0">
                <a:solidFill>
                  <a:srgbClr val="00739F"/>
                </a:solidFill>
              </a:rPr>
              <a:t> </a:t>
            </a:r>
            <a:r>
              <a:rPr dirty="0">
                <a:solidFill>
                  <a:srgbClr val="00739F"/>
                </a:solidFill>
              </a:rPr>
              <a:t>Replacement</a:t>
            </a:r>
            <a:r>
              <a:rPr spc="-20" dirty="0">
                <a:solidFill>
                  <a:srgbClr val="00739F"/>
                </a:solidFill>
              </a:rPr>
              <a:t> </a:t>
            </a:r>
            <a:r>
              <a:rPr spc="-10" dirty="0">
                <a:solidFill>
                  <a:srgbClr val="00739F"/>
                </a:solidFill>
              </a:rPr>
              <a:t>Licenses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217789" y="3188244"/>
            <a:ext cx="13849350" cy="82169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Log</a:t>
            </a:r>
            <a:r>
              <a:rPr sz="2450" spc="-2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in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to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your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organization's</a:t>
            </a:r>
            <a:r>
              <a:rPr sz="2450" spc="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u="sng" dirty="0">
                <a:solidFill>
                  <a:srgbClr val="006E96"/>
                </a:solidFill>
                <a:uFill>
                  <a:solidFill>
                    <a:srgbClr val="006E96"/>
                  </a:solidFill>
                </a:u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</a:t>
            </a:r>
            <a:r>
              <a:rPr sz="2450" u="sng" spc="-145" dirty="0">
                <a:solidFill>
                  <a:srgbClr val="006E96"/>
                </a:solidFill>
                <a:uFill>
                  <a:solidFill>
                    <a:srgbClr val="006E96"/>
                  </a:solidFill>
                </a:u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2450" u="sng" dirty="0">
                <a:solidFill>
                  <a:srgbClr val="006E96"/>
                </a:solidFill>
                <a:uFill>
                  <a:solidFill>
                    <a:srgbClr val="006E96"/>
                  </a:solidFill>
                </a:u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Admin</a:t>
            </a:r>
            <a:r>
              <a:rPr sz="2450" u="sng" spc="-5" dirty="0">
                <a:solidFill>
                  <a:srgbClr val="006E96"/>
                </a:solidFill>
                <a:uFill>
                  <a:solidFill>
                    <a:srgbClr val="006E96"/>
                  </a:solidFill>
                </a:u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2450" u="sng" spc="-25" dirty="0">
                <a:solidFill>
                  <a:srgbClr val="006E96"/>
                </a:solidFill>
                <a:uFill>
                  <a:solidFill>
                    <a:srgbClr val="006E96"/>
                  </a:solidFill>
                </a:u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Center</a:t>
            </a:r>
            <a:r>
              <a:rPr sz="2450" spc="-25" dirty="0">
                <a:solidFill>
                  <a:srgbClr val="555555"/>
                </a:solidFill>
                <a:latin typeface="Arial"/>
                <a:cs typeface="Arial"/>
              </a:rPr>
              <a:t>.</a:t>
            </a:r>
            <a:r>
              <a:rPr sz="2450" spc="-13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Access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credentials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are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generally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spc="-25" dirty="0">
                <a:solidFill>
                  <a:srgbClr val="555555"/>
                </a:solidFill>
                <a:latin typeface="Arial"/>
                <a:cs typeface="Arial"/>
              </a:rPr>
              <a:t>in</a:t>
            </a:r>
            <a:endParaRPr sz="24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the</a:t>
            </a:r>
            <a:r>
              <a:rPr sz="2450" spc="-4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format</a:t>
            </a:r>
            <a:r>
              <a:rPr sz="2450" spc="-3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00739F"/>
                </a:solidFill>
                <a:latin typeface="Arial"/>
                <a:cs typeface="Arial"/>
              </a:rPr>
              <a:t>name@organizationname.onmicrosoft.com</a:t>
            </a:r>
            <a:r>
              <a:rPr sz="2450" spc="-25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and</a:t>
            </a:r>
            <a:r>
              <a:rPr sz="2450" spc="-3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a</a:t>
            </a:r>
            <a:r>
              <a:rPr sz="2450" spc="-3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password.</a:t>
            </a:r>
            <a:r>
              <a:rPr sz="2450" spc="-7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spc="-20" dirty="0">
                <a:solidFill>
                  <a:srgbClr val="555555"/>
                </a:solidFill>
                <a:latin typeface="Arial"/>
                <a:cs typeface="Arial"/>
              </a:rPr>
              <a:t>You'll</a:t>
            </a:r>
            <a:r>
              <a:rPr sz="2450" spc="-3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see</a:t>
            </a:r>
            <a:r>
              <a:rPr sz="2450" spc="-3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the</a:t>
            </a:r>
            <a:r>
              <a:rPr sz="2450" spc="-3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screen</a:t>
            </a:r>
            <a:r>
              <a:rPr sz="2450" spc="-3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below.</a:t>
            </a:r>
            <a:endParaRPr sz="245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57025" y="3261286"/>
            <a:ext cx="506730" cy="506730"/>
          </a:xfrm>
          <a:custGeom>
            <a:avLst/>
            <a:gdLst/>
            <a:ahLst/>
            <a:cxnLst/>
            <a:rect l="l" t="t" r="r" b="b"/>
            <a:pathLst>
              <a:path w="506730" h="506729">
                <a:moveTo>
                  <a:pt x="253290" y="0"/>
                </a:moveTo>
                <a:lnTo>
                  <a:pt x="207760" y="4081"/>
                </a:lnTo>
                <a:lnTo>
                  <a:pt x="164908" y="15847"/>
                </a:lnTo>
                <a:lnTo>
                  <a:pt x="125448" y="34583"/>
                </a:lnTo>
                <a:lnTo>
                  <a:pt x="90097" y="59573"/>
                </a:lnTo>
                <a:lnTo>
                  <a:pt x="59570" y="90102"/>
                </a:lnTo>
                <a:lnTo>
                  <a:pt x="34581" y="125453"/>
                </a:lnTo>
                <a:lnTo>
                  <a:pt x="15846" y="164912"/>
                </a:lnTo>
                <a:lnTo>
                  <a:pt x="4080" y="207763"/>
                </a:lnTo>
                <a:lnTo>
                  <a:pt x="0" y="253290"/>
                </a:lnTo>
                <a:lnTo>
                  <a:pt x="4080" y="298820"/>
                </a:lnTo>
                <a:lnTo>
                  <a:pt x="15846" y="341673"/>
                </a:lnTo>
                <a:lnTo>
                  <a:pt x="34581" y="381132"/>
                </a:lnTo>
                <a:lnTo>
                  <a:pt x="59570" y="416483"/>
                </a:lnTo>
                <a:lnTo>
                  <a:pt x="90097" y="447011"/>
                </a:lnTo>
                <a:lnTo>
                  <a:pt x="125448" y="472000"/>
                </a:lnTo>
                <a:lnTo>
                  <a:pt x="164908" y="490735"/>
                </a:lnTo>
                <a:lnTo>
                  <a:pt x="207760" y="502500"/>
                </a:lnTo>
                <a:lnTo>
                  <a:pt x="253290" y="506581"/>
                </a:lnTo>
                <a:lnTo>
                  <a:pt x="298820" y="502500"/>
                </a:lnTo>
                <a:lnTo>
                  <a:pt x="341673" y="490735"/>
                </a:lnTo>
                <a:lnTo>
                  <a:pt x="381132" y="472000"/>
                </a:lnTo>
                <a:lnTo>
                  <a:pt x="416483" y="447011"/>
                </a:lnTo>
                <a:lnTo>
                  <a:pt x="447011" y="416483"/>
                </a:lnTo>
                <a:lnTo>
                  <a:pt x="472000" y="381132"/>
                </a:lnTo>
                <a:lnTo>
                  <a:pt x="490735" y="341673"/>
                </a:lnTo>
                <a:lnTo>
                  <a:pt x="502500" y="298820"/>
                </a:lnTo>
                <a:lnTo>
                  <a:pt x="506581" y="253290"/>
                </a:lnTo>
                <a:lnTo>
                  <a:pt x="502500" y="207763"/>
                </a:lnTo>
                <a:lnTo>
                  <a:pt x="490735" y="164912"/>
                </a:lnTo>
                <a:lnTo>
                  <a:pt x="472000" y="125453"/>
                </a:lnTo>
                <a:lnTo>
                  <a:pt x="447011" y="90102"/>
                </a:lnTo>
                <a:lnTo>
                  <a:pt x="416483" y="59573"/>
                </a:lnTo>
                <a:lnTo>
                  <a:pt x="381132" y="34583"/>
                </a:lnTo>
                <a:lnTo>
                  <a:pt x="341673" y="15847"/>
                </a:lnTo>
                <a:lnTo>
                  <a:pt x="298820" y="4081"/>
                </a:lnTo>
                <a:lnTo>
                  <a:pt x="253290" y="0"/>
                </a:lnTo>
                <a:close/>
              </a:path>
            </a:pathLst>
          </a:custGeom>
          <a:solidFill>
            <a:srgbClr val="0073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07354" y="3293459"/>
            <a:ext cx="206375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55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55"/>
              </a:lnSpc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How</a:t>
            </a:r>
            <a:r>
              <a:rPr spc="155" dirty="0"/>
              <a:t> </a:t>
            </a:r>
            <a:r>
              <a:rPr dirty="0"/>
              <a:t>to</a:t>
            </a:r>
            <a:r>
              <a:rPr spc="155" dirty="0"/>
              <a:t> </a:t>
            </a:r>
            <a:r>
              <a:rPr dirty="0"/>
              <a:t>Move</a:t>
            </a:r>
            <a:r>
              <a:rPr spc="155" dirty="0"/>
              <a:t> </a:t>
            </a:r>
            <a:r>
              <a:rPr dirty="0"/>
              <a:t>from</a:t>
            </a:r>
            <a:r>
              <a:rPr spc="125" dirty="0"/>
              <a:t> </a:t>
            </a:r>
            <a:r>
              <a:rPr dirty="0"/>
              <a:t>TechSoup-Supported</a:t>
            </a:r>
            <a:r>
              <a:rPr spc="155" dirty="0"/>
              <a:t> </a:t>
            </a:r>
            <a:r>
              <a:rPr dirty="0"/>
              <a:t>Licenses</a:t>
            </a:r>
            <a:r>
              <a:rPr spc="155" dirty="0"/>
              <a:t> </a:t>
            </a:r>
            <a:r>
              <a:rPr dirty="0"/>
              <a:t>to</a:t>
            </a:r>
            <a:r>
              <a:rPr spc="160" dirty="0"/>
              <a:t> </a:t>
            </a:r>
            <a:r>
              <a:rPr dirty="0"/>
              <a:t>Microsoft</a:t>
            </a:r>
            <a:r>
              <a:rPr spc="155" dirty="0"/>
              <a:t> </a:t>
            </a:r>
            <a:r>
              <a:rPr spc="-10" dirty="0"/>
              <a:t>Direct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4446361" y="10487770"/>
            <a:ext cx="4313555" cy="22225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Part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1: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Create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Replacement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Microsoft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Direct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spc="-10" dirty="0">
                <a:solidFill>
                  <a:srgbClr val="00739F"/>
                </a:solidFill>
                <a:latin typeface="Arial"/>
                <a:cs typeface="Arial"/>
              </a:rPr>
              <a:t>Licenses</a:t>
            </a:r>
            <a:endParaRPr sz="1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01139" y="1357027"/>
            <a:ext cx="13646150" cy="7393305"/>
            <a:chOff x="5101139" y="1357027"/>
            <a:chExt cx="13646150" cy="7393305"/>
          </a:xfrm>
        </p:grpSpPr>
        <p:pic>
          <p:nvPicPr>
            <p:cNvPr id="3" name="object 3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5668" y="1357027"/>
              <a:ext cx="11371404" cy="73932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70426" y="5125121"/>
              <a:ext cx="9742805" cy="2319655"/>
            </a:xfrm>
            <a:custGeom>
              <a:avLst/>
              <a:gdLst/>
              <a:ahLst/>
              <a:cxnLst/>
              <a:rect l="l" t="t" r="r" b="b"/>
              <a:pathLst>
                <a:path w="9742805" h="2319654">
                  <a:moveTo>
                    <a:pt x="0" y="310084"/>
                  </a:moveTo>
                  <a:lnTo>
                    <a:pt x="1499451" y="310084"/>
                  </a:lnTo>
                  <a:lnTo>
                    <a:pt x="1499451" y="0"/>
                  </a:lnTo>
                  <a:lnTo>
                    <a:pt x="0" y="0"/>
                  </a:lnTo>
                  <a:lnTo>
                    <a:pt x="0" y="310084"/>
                  </a:lnTo>
                  <a:close/>
                </a:path>
                <a:path w="9742805" h="2319654">
                  <a:moveTo>
                    <a:pt x="3133412" y="2319185"/>
                  </a:moveTo>
                  <a:lnTo>
                    <a:pt x="9742656" y="2319185"/>
                  </a:lnTo>
                  <a:lnTo>
                    <a:pt x="9742656" y="1059695"/>
                  </a:lnTo>
                  <a:lnTo>
                    <a:pt x="3133412" y="1059695"/>
                  </a:lnTo>
                  <a:lnTo>
                    <a:pt x="3133412" y="2319185"/>
                  </a:lnTo>
                  <a:close/>
                </a:path>
              </a:pathLst>
            </a:custGeom>
            <a:ln w="20941">
              <a:solidFill>
                <a:srgbClr val="0073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11609" y="3777775"/>
              <a:ext cx="2555875" cy="1492250"/>
            </a:xfrm>
            <a:custGeom>
              <a:avLst/>
              <a:gdLst/>
              <a:ahLst/>
              <a:cxnLst/>
              <a:rect l="l" t="t" r="r" b="b"/>
              <a:pathLst>
                <a:path w="2555875" h="1492250">
                  <a:moveTo>
                    <a:pt x="2555765" y="1491902"/>
                  </a:moveTo>
                  <a:lnTo>
                    <a:pt x="2073235" y="1491902"/>
                  </a:lnTo>
                  <a:lnTo>
                    <a:pt x="2073235" y="0"/>
                  </a:lnTo>
                  <a:lnTo>
                    <a:pt x="0" y="0"/>
                  </a:lnTo>
                </a:path>
              </a:pathLst>
            </a:custGeom>
            <a:ln w="20941">
              <a:solidFill>
                <a:srgbClr val="0073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25992" y="4985880"/>
              <a:ext cx="5274945" cy="1840864"/>
            </a:xfrm>
            <a:custGeom>
              <a:avLst/>
              <a:gdLst/>
              <a:ahLst/>
              <a:cxnLst/>
              <a:rect l="l" t="t" r="r" b="b"/>
              <a:pathLst>
                <a:path w="5274945" h="1840865">
                  <a:moveTo>
                    <a:pt x="5274792" y="1840666"/>
                  </a:moveTo>
                  <a:lnTo>
                    <a:pt x="1326975" y="1840666"/>
                  </a:lnTo>
                  <a:lnTo>
                    <a:pt x="1326975" y="0"/>
                  </a:lnTo>
                  <a:lnTo>
                    <a:pt x="0" y="0"/>
                  </a:lnTo>
                </a:path>
              </a:pathLst>
            </a:custGeom>
            <a:ln w="20941">
              <a:solidFill>
                <a:srgbClr val="0073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218103" y="3139730"/>
            <a:ext cx="372745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Choose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Billing;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then 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select</a:t>
            </a:r>
            <a:endParaRPr sz="24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18103" y="3516366"/>
            <a:ext cx="4076065" cy="390906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2450" b="1" dirty="0">
                <a:solidFill>
                  <a:srgbClr val="00739F"/>
                </a:solidFill>
                <a:latin typeface="Arial"/>
                <a:cs typeface="Arial"/>
              </a:rPr>
              <a:t>Purchase</a:t>
            </a:r>
            <a:r>
              <a:rPr sz="2450" b="1" spc="5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2450" b="1" spc="-10" dirty="0">
                <a:solidFill>
                  <a:srgbClr val="00739F"/>
                </a:solidFill>
                <a:latin typeface="Arial"/>
                <a:cs typeface="Arial"/>
              </a:rPr>
              <a:t>services</a:t>
            </a:r>
            <a:endParaRPr sz="2450">
              <a:latin typeface="Arial"/>
              <a:cs typeface="Arial"/>
            </a:endParaRPr>
          </a:p>
          <a:p>
            <a:pPr marL="12700" marR="5080">
              <a:lnSpc>
                <a:spcPct val="106600"/>
              </a:lnSpc>
            </a:pP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to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find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your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Microsoft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product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and</a:t>
            </a:r>
            <a:r>
              <a:rPr sz="2450" spc="-2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purchase</a:t>
            </a:r>
            <a:r>
              <a:rPr sz="2450" spc="-1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licenses.</a:t>
            </a:r>
            <a:endParaRPr sz="2450">
              <a:latin typeface="Arial"/>
              <a:cs typeface="Arial"/>
            </a:endParaRPr>
          </a:p>
          <a:p>
            <a:pPr marL="12700" marR="894715">
              <a:lnSpc>
                <a:spcPct val="106600"/>
              </a:lnSpc>
            </a:pP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Select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b="1" dirty="0">
                <a:solidFill>
                  <a:srgbClr val="00739F"/>
                </a:solidFill>
                <a:latin typeface="Arial"/>
                <a:cs typeface="Arial"/>
              </a:rPr>
              <a:t>Purchase</a:t>
            </a:r>
            <a:r>
              <a:rPr sz="2450" b="1" spc="5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2450" b="1" spc="-20" dirty="0">
                <a:solidFill>
                  <a:srgbClr val="00739F"/>
                </a:solidFill>
                <a:latin typeface="Arial"/>
                <a:cs typeface="Arial"/>
              </a:rPr>
              <a:t>from </a:t>
            </a:r>
            <a:r>
              <a:rPr sz="2450" b="1" spc="-10" dirty="0">
                <a:solidFill>
                  <a:srgbClr val="00739F"/>
                </a:solidFill>
                <a:latin typeface="Arial"/>
                <a:cs typeface="Arial"/>
              </a:rPr>
              <a:t>Microsoft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.</a:t>
            </a:r>
            <a:endParaRPr sz="2450">
              <a:latin typeface="Arial"/>
              <a:cs typeface="Arial"/>
            </a:endParaRPr>
          </a:p>
          <a:p>
            <a:pPr marL="12700" marR="387985">
              <a:lnSpc>
                <a:spcPct val="106600"/>
              </a:lnSpc>
              <a:spcBef>
                <a:spcPts val="2370"/>
              </a:spcBef>
            </a:pP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*</a:t>
            </a:r>
            <a:r>
              <a:rPr sz="2450" spc="-7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spc="-35" dirty="0">
                <a:solidFill>
                  <a:srgbClr val="555555"/>
                </a:solidFill>
                <a:latin typeface="Arial"/>
                <a:cs typeface="Arial"/>
              </a:rPr>
              <a:t>You</a:t>
            </a:r>
            <a:r>
              <a:rPr sz="2450" spc="-2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may</a:t>
            </a:r>
            <a:r>
              <a:rPr sz="2450" spc="-2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need</a:t>
            </a:r>
            <a:r>
              <a:rPr sz="2450" spc="-2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to</a:t>
            </a:r>
            <a:r>
              <a:rPr sz="2450" spc="-2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spc="-25" dirty="0">
                <a:solidFill>
                  <a:srgbClr val="555555"/>
                </a:solidFill>
                <a:latin typeface="Arial"/>
                <a:cs typeface="Arial"/>
              </a:rPr>
              <a:t>use </a:t>
            </a:r>
            <a:r>
              <a:rPr sz="2450" b="1" dirty="0">
                <a:solidFill>
                  <a:srgbClr val="00739F"/>
                </a:solidFill>
                <a:latin typeface="Arial"/>
                <a:cs typeface="Arial"/>
              </a:rPr>
              <a:t>Admin</a:t>
            </a:r>
            <a:r>
              <a:rPr sz="2450" b="1" spc="5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in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the menu on </a:t>
            </a:r>
            <a:r>
              <a:rPr sz="2450" spc="-25" dirty="0">
                <a:solidFill>
                  <a:srgbClr val="555555"/>
                </a:solidFill>
                <a:latin typeface="Arial"/>
                <a:cs typeface="Arial"/>
              </a:rPr>
              <a:t>the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left to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move to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the 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admin functions.</a:t>
            </a:r>
            <a:endParaRPr sz="24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57025" y="3196988"/>
            <a:ext cx="506730" cy="506730"/>
          </a:xfrm>
          <a:custGeom>
            <a:avLst/>
            <a:gdLst/>
            <a:ahLst/>
            <a:cxnLst/>
            <a:rect l="l" t="t" r="r" b="b"/>
            <a:pathLst>
              <a:path w="506730" h="506729">
                <a:moveTo>
                  <a:pt x="253290" y="0"/>
                </a:moveTo>
                <a:lnTo>
                  <a:pt x="207760" y="4081"/>
                </a:lnTo>
                <a:lnTo>
                  <a:pt x="164908" y="15847"/>
                </a:lnTo>
                <a:lnTo>
                  <a:pt x="125448" y="34583"/>
                </a:lnTo>
                <a:lnTo>
                  <a:pt x="90097" y="59573"/>
                </a:lnTo>
                <a:lnTo>
                  <a:pt x="59570" y="90102"/>
                </a:lnTo>
                <a:lnTo>
                  <a:pt x="34581" y="125453"/>
                </a:lnTo>
                <a:lnTo>
                  <a:pt x="15846" y="164912"/>
                </a:lnTo>
                <a:lnTo>
                  <a:pt x="4080" y="207763"/>
                </a:lnTo>
                <a:lnTo>
                  <a:pt x="0" y="253290"/>
                </a:lnTo>
                <a:lnTo>
                  <a:pt x="4080" y="298820"/>
                </a:lnTo>
                <a:lnTo>
                  <a:pt x="15846" y="341673"/>
                </a:lnTo>
                <a:lnTo>
                  <a:pt x="34581" y="381132"/>
                </a:lnTo>
                <a:lnTo>
                  <a:pt x="59570" y="416483"/>
                </a:lnTo>
                <a:lnTo>
                  <a:pt x="90097" y="447011"/>
                </a:lnTo>
                <a:lnTo>
                  <a:pt x="125448" y="472000"/>
                </a:lnTo>
                <a:lnTo>
                  <a:pt x="164908" y="490735"/>
                </a:lnTo>
                <a:lnTo>
                  <a:pt x="207760" y="502500"/>
                </a:lnTo>
                <a:lnTo>
                  <a:pt x="253290" y="506581"/>
                </a:lnTo>
                <a:lnTo>
                  <a:pt x="298820" y="502500"/>
                </a:lnTo>
                <a:lnTo>
                  <a:pt x="341673" y="490735"/>
                </a:lnTo>
                <a:lnTo>
                  <a:pt x="381132" y="472000"/>
                </a:lnTo>
                <a:lnTo>
                  <a:pt x="416483" y="447011"/>
                </a:lnTo>
                <a:lnTo>
                  <a:pt x="447011" y="416483"/>
                </a:lnTo>
                <a:lnTo>
                  <a:pt x="472000" y="381132"/>
                </a:lnTo>
                <a:lnTo>
                  <a:pt x="490735" y="341673"/>
                </a:lnTo>
                <a:lnTo>
                  <a:pt x="502500" y="298820"/>
                </a:lnTo>
                <a:lnTo>
                  <a:pt x="506581" y="253290"/>
                </a:lnTo>
                <a:lnTo>
                  <a:pt x="502500" y="207763"/>
                </a:lnTo>
                <a:lnTo>
                  <a:pt x="490735" y="164912"/>
                </a:lnTo>
                <a:lnTo>
                  <a:pt x="472000" y="125453"/>
                </a:lnTo>
                <a:lnTo>
                  <a:pt x="447011" y="90102"/>
                </a:lnTo>
                <a:lnTo>
                  <a:pt x="416483" y="59573"/>
                </a:lnTo>
                <a:lnTo>
                  <a:pt x="381132" y="34583"/>
                </a:lnTo>
                <a:lnTo>
                  <a:pt x="341673" y="15847"/>
                </a:lnTo>
                <a:lnTo>
                  <a:pt x="298820" y="4081"/>
                </a:lnTo>
                <a:lnTo>
                  <a:pt x="253290" y="0"/>
                </a:lnTo>
                <a:close/>
              </a:path>
            </a:pathLst>
          </a:custGeom>
          <a:solidFill>
            <a:srgbClr val="0073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07354" y="3229156"/>
            <a:ext cx="206375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55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55"/>
              </a:lnSpc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How</a:t>
            </a:r>
            <a:r>
              <a:rPr spc="155" dirty="0"/>
              <a:t> </a:t>
            </a:r>
            <a:r>
              <a:rPr dirty="0"/>
              <a:t>to</a:t>
            </a:r>
            <a:r>
              <a:rPr spc="155" dirty="0"/>
              <a:t> </a:t>
            </a:r>
            <a:r>
              <a:rPr dirty="0"/>
              <a:t>Move</a:t>
            </a:r>
            <a:r>
              <a:rPr spc="155" dirty="0"/>
              <a:t> </a:t>
            </a:r>
            <a:r>
              <a:rPr dirty="0"/>
              <a:t>from</a:t>
            </a:r>
            <a:r>
              <a:rPr spc="125" dirty="0"/>
              <a:t> </a:t>
            </a:r>
            <a:r>
              <a:rPr dirty="0"/>
              <a:t>TechSoup-Supported</a:t>
            </a:r>
            <a:r>
              <a:rPr spc="155" dirty="0"/>
              <a:t> </a:t>
            </a:r>
            <a:r>
              <a:rPr dirty="0"/>
              <a:t>Licenses</a:t>
            </a:r>
            <a:r>
              <a:rPr spc="155" dirty="0"/>
              <a:t> </a:t>
            </a:r>
            <a:r>
              <a:rPr dirty="0"/>
              <a:t>to</a:t>
            </a:r>
            <a:r>
              <a:rPr spc="160" dirty="0"/>
              <a:t> </a:t>
            </a:r>
            <a:r>
              <a:rPr dirty="0"/>
              <a:t>Microsoft</a:t>
            </a:r>
            <a:r>
              <a:rPr spc="155" dirty="0"/>
              <a:t> </a:t>
            </a:r>
            <a:r>
              <a:rPr spc="-10" dirty="0"/>
              <a:t>Direct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4446361" y="10487770"/>
            <a:ext cx="4313555" cy="22225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Part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1: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Create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Replacement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Microsoft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Direct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spc="-10" dirty="0">
                <a:solidFill>
                  <a:srgbClr val="00739F"/>
                </a:solidFill>
                <a:latin typeface="Arial"/>
                <a:cs typeface="Arial"/>
              </a:rPr>
              <a:t>Licenses</a:t>
            </a:r>
            <a:endParaRPr sz="1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71310" y="1351791"/>
            <a:ext cx="13475969" cy="7393305"/>
            <a:chOff x="5271310" y="1351791"/>
            <a:chExt cx="13475969" cy="7393305"/>
          </a:xfrm>
        </p:grpSpPr>
        <p:pic>
          <p:nvPicPr>
            <p:cNvPr id="3" name="object 3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5668" y="1351791"/>
              <a:ext cx="11371404" cy="73932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245791" y="6304216"/>
              <a:ext cx="9424035" cy="2366645"/>
            </a:xfrm>
            <a:custGeom>
              <a:avLst/>
              <a:gdLst/>
              <a:ahLst/>
              <a:cxnLst/>
              <a:rect l="l" t="t" r="r" b="b"/>
              <a:pathLst>
                <a:path w="9424035" h="2366645">
                  <a:moveTo>
                    <a:pt x="0" y="2366420"/>
                  </a:moveTo>
                  <a:lnTo>
                    <a:pt x="9423796" y="2366420"/>
                  </a:lnTo>
                  <a:lnTo>
                    <a:pt x="9423796" y="0"/>
                  </a:lnTo>
                  <a:lnTo>
                    <a:pt x="0" y="0"/>
                  </a:lnTo>
                  <a:lnTo>
                    <a:pt x="0" y="2366420"/>
                  </a:lnTo>
                  <a:close/>
                </a:path>
              </a:pathLst>
            </a:custGeom>
            <a:ln w="20941">
              <a:solidFill>
                <a:srgbClr val="0073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81781" y="4570335"/>
              <a:ext cx="3961129" cy="2019300"/>
            </a:xfrm>
            <a:custGeom>
              <a:avLst/>
              <a:gdLst/>
              <a:ahLst/>
              <a:cxnLst/>
              <a:rect l="l" t="t" r="r" b="b"/>
              <a:pathLst>
                <a:path w="3961129" h="2019300">
                  <a:moveTo>
                    <a:pt x="3960957" y="2018765"/>
                  </a:moveTo>
                  <a:lnTo>
                    <a:pt x="1645384" y="2018765"/>
                  </a:lnTo>
                  <a:lnTo>
                    <a:pt x="1645384" y="0"/>
                  </a:lnTo>
                  <a:lnTo>
                    <a:pt x="0" y="0"/>
                  </a:lnTo>
                </a:path>
              </a:pathLst>
            </a:custGeom>
            <a:ln w="20941">
              <a:solidFill>
                <a:srgbClr val="0073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218103" y="3118683"/>
            <a:ext cx="4057650" cy="1219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6600"/>
              </a:lnSpc>
              <a:spcBef>
                <a:spcPts val="95"/>
              </a:spcBef>
            </a:pP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Find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the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licenses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you </a:t>
            </a:r>
            <a:r>
              <a:rPr sz="2450" spc="-20" dirty="0">
                <a:solidFill>
                  <a:srgbClr val="555555"/>
                </a:solidFill>
                <a:latin typeface="Arial"/>
                <a:cs typeface="Arial"/>
              </a:rPr>
              <a:t>want</a:t>
            </a:r>
            <a:r>
              <a:rPr sz="2450" spc="6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to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get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directly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from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Microsoft.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For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donated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 licenses,</a:t>
            </a:r>
            <a:endParaRPr sz="24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18103" y="4312677"/>
            <a:ext cx="3308985" cy="1219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6600"/>
              </a:lnSpc>
              <a:spcBef>
                <a:spcPts val="95"/>
              </a:spcBef>
            </a:pP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select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b="1" dirty="0">
                <a:solidFill>
                  <a:srgbClr val="00739F"/>
                </a:solidFill>
                <a:latin typeface="Arial"/>
                <a:cs typeface="Arial"/>
              </a:rPr>
              <a:t>Microsoft</a:t>
            </a:r>
            <a:r>
              <a:rPr sz="2450" b="1" spc="5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2450" b="1" spc="-25" dirty="0">
                <a:solidFill>
                  <a:srgbClr val="00739F"/>
                </a:solidFill>
                <a:latin typeface="Arial"/>
                <a:cs typeface="Arial"/>
              </a:rPr>
              <a:t>365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and choose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the 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specific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license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you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 need.</a:t>
            </a:r>
            <a:endParaRPr sz="24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57025" y="3196988"/>
            <a:ext cx="506730" cy="506730"/>
          </a:xfrm>
          <a:custGeom>
            <a:avLst/>
            <a:gdLst/>
            <a:ahLst/>
            <a:cxnLst/>
            <a:rect l="l" t="t" r="r" b="b"/>
            <a:pathLst>
              <a:path w="506730" h="506729">
                <a:moveTo>
                  <a:pt x="253290" y="0"/>
                </a:moveTo>
                <a:lnTo>
                  <a:pt x="207760" y="4081"/>
                </a:lnTo>
                <a:lnTo>
                  <a:pt x="164908" y="15847"/>
                </a:lnTo>
                <a:lnTo>
                  <a:pt x="125448" y="34583"/>
                </a:lnTo>
                <a:lnTo>
                  <a:pt x="90097" y="59573"/>
                </a:lnTo>
                <a:lnTo>
                  <a:pt x="59570" y="90102"/>
                </a:lnTo>
                <a:lnTo>
                  <a:pt x="34581" y="125453"/>
                </a:lnTo>
                <a:lnTo>
                  <a:pt x="15846" y="164912"/>
                </a:lnTo>
                <a:lnTo>
                  <a:pt x="4080" y="207763"/>
                </a:lnTo>
                <a:lnTo>
                  <a:pt x="0" y="253290"/>
                </a:lnTo>
                <a:lnTo>
                  <a:pt x="4080" y="298820"/>
                </a:lnTo>
                <a:lnTo>
                  <a:pt x="15846" y="341673"/>
                </a:lnTo>
                <a:lnTo>
                  <a:pt x="34581" y="381132"/>
                </a:lnTo>
                <a:lnTo>
                  <a:pt x="59570" y="416483"/>
                </a:lnTo>
                <a:lnTo>
                  <a:pt x="90097" y="447011"/>
                </a:lnTo>
                <a:lnTo>
                  <a:pt x="125448" y="472000"/>
                </a:lnTo>
                <a:lnTo>
                  <a:pt x="164908" y="490735"/>
                </a:lnTo>
                <a:lnTo>
                  <a:pt x="207760" y="502500"/>
                </a:lnTo>
                <a:lnTo>
                  <a:pt x="253290" y="506581"/>
                </a:lnTo>
                <a:lnTo>
                  <a:pt x="298820" y="502500"/>
                </a:lnTo>
                <a:lnTo>
                  <a:pt x="341673" y="490735"/>
                </a:lnTo>
                <a:lnTo>
                  <a:pt x="381132" y="472000"/>
                </a:lnTo>
                <a:lnTo>
                  <a:pt x="416483" y="447011"/>
                </a:lnTo>
                <a:lnTo>
                  <a:pt x="447011" y="416483"/>
                </a:lnTo>
                <a:lnTo>
                  <a:pt x="472000" y="381132"/>
                </a:lnTo>
                <a:lnTo>
                  <a:pt x="490735" y="341673"/>
                </a:lnTo>
                <a:lnTo>
                  <a:pt x="502500" y="298820"/>
                </a:lnTo>
                <a:lnTo>
                  <a:pt x="506581" y="253290"/>
                </a:lnTo>
                <a:lnTo>
                  <a:pt x="502500" y="207763"/>
                </a:lnTo>
                <a:lnTo>
                  <a:pt x="490735" y="164912"/>
                </a:lnTo>
                <a:lnTo>
                  <a:pt x="472000" y="125453"/>
                </a:lnTo>
                <a:lnTo>
                  <a:pt x="447011" y="90102"/>
                </a:lnTo>
                <a:lnTo>
                  <a:pt x="416483" y="59573"/>
                </a:lnTo>
                <a:lnTo>
                  <a:pt x="381132" y="34583"/>
                </a:lnTo>
                <a:lnTo>
                  <a:pt x="341673" y="15847"/>
                </a:lnTo>
                <a:lnTo>
                  <a:pt x="298820" y="4081"/>
                </a:lnTo>
                <a:lnTo>
                  <a:pt x="253290" y="0"/>
                </a:lnTo>
                <a:close/>
              </a:path>
            </a:pathLst>
          </a:custGeom>
          <a:solidFill>
            <a:srgbClr val="0073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507354" y="3229156"/>
            <a:ext cx="206375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55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55"/>
              </a:lnSpc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How</a:t>
            </a:r>
            <a:r>
              <a:rPr spc="155" dirty="0"/>
              <a:t> </a:t>
            </a:r>
            <a:r>
              <a:rPr dirty="0"/>
              <a:t>to</a:t>
            </a:r>
            <a:r>
              <a:rPr spc="155" dirty="0"/>
              <a:t> </a:t>
            </a:r>
            <a:r>
              <a:rPr dirty="0"/>
              <a:t>Move</a:t>
            </a:r>
            <a:r>
              <a:rPr spc="155" dirty="0"/>
              <a:t> </a:t>
            </a:r>
            <a:r>
              <a:rPr dirty="0"/>
              <a:t>from</a:t>
            </a:r>
            <a:r>
              <a:rPr spc="125" dirty="0"/>
              <a:t> </a:t>
            </a:r>
            <a:r>
              <a:rPr dirty="0"/>
              <a:t>TechSoup-Supported</a:t>
            </a:r>
            <a:r>
              <a:rPr spc="155" dirty="0"/>
              <a:t> </a:t>
            </a:r>
            <a:r>
              <a:rPr dirty="0"/>
              <a:t>Licenses</a:t>
            </a:r>
            <a:r>
              <a:rPr spc="155" dirty="0"/>
              <a:t> </a:t>
            </a:r>
            <a:r>
              <a:rPr dirty="0"/>
              <a:t>to</a:t>
            </a:r>
            <a:r>
              <a:rPr spc="160" dirty="0"/>
              <a:t> </a:t>
            </a:r>
            <a:r>
              <a:rPr dirty="0"/>
              <a:t>Microsoft</a:t>
            </a:r>
            <a:r>
              <a:rPr spc="155" dirty="0"/>
              <a:t> </a:t>
            </a:r>
            <a:r>
              <a:rPr spc="-10" dirty="0"/>
              <a:t>Direct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4446361" y="10487770"/>
            <a:ext cx="4313555" cy="22225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Part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1: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Create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Replacement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Microsoft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Direct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spc="-10" dirty="0">
                <a:solidFill>
                  <a:srgbClr val="00739F"/>
                </a:solidFill>
                <a:latin typeface="Arial"/>
                <a:cs typeface="Arial"/>
              </a:rPr>
              <a:t>Licenses</a:t>
            </a:r>
            <a:endParaRPr sz="1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31046" y="1357027"/>
            <a:ext cx="12916535" cy="7393305"/>
            <a:chOff x="5831046" y="1357027"/>
            <a:chExt cx="12916535" cy="7393305"/>
          </a:xfrm>
        </p:grpSpPr>
        <p:pic>
          <p:nvPicPr>
            <p:cNvPr id="3" name="object 3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5669" y="1357027"/>
              <a:ext cx="11371404" cy="73932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755267" y="3632737"/>
              <a:ext cx="1418590" cy="356235"/>
            </a:xfrm>
            <a:custGeom>
              <a:avLst/>
              <a:gdLst/>
              <a:ahLst/>
              <a:cxnLst/>
              <a:rect l="l" t="t" r="r" b="b"/>
              <a:pathLst>
                <a:path w="1418590" h="356235">
                  <a:moveTo>
                    <a:pt x="0" y="356010"/>
                  </a:moveTo>
                  <a:lnTo>
                    <a:pt x="1417988" y="356010"/>
                  </a:lnTo>
                  <a:lnTo>
                    <a:pt x="1417988" y="0"/>
                  </a:lnTo>
                  <a:lnTo>
                    <a:pt x="0" y="0"/>
                  </a:lnTo>
                  <a:lnTo>
                    <a:pt x="0" y="356010"/>
                  </a:lnTo>
                  <a:close/>
                </a:path>
              </a:pathLst>
            </a:custGeom>
            <a:ln w="20941">
              <a:solidFill>
                <a:srgbClr val="0073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831046" y="3821218"/>
              <a:ext cx="8921750" cy="0"/>
            </a:xfrm>
            <a:custGeom>
              <a:avLst/>
              <a:gdLst/>
              <a:ahLst/>
              <a:cxnLst/>
              <a:rect l="l" t="t" r="r" b="b"/>
              <a:pathLst>
                <a:path w="8921750">
                  <a:moveTo>
                    <a:pt x="8921173" y="0"/>
                  </a:moveTo>
                  <a:lnTo>
                    <a:pt x="0" y="0"/>
                  </a:lnTo>
                </a:path>
              </a:pathLst>
            </a:custGeom>
            <a:ln w="20941">
              <a:solidFill>
                <a:srgbClr val="0073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218103" y="3139730"/>
            <a:ext cx="4129404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Select</a:t>
            </a:r>
            <a:r>
              <a:rPr sz="2450" spc="-8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the</a:t>
            </a:r>
            <a:r>
              <a:rPr sz="2450" spc="-8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quantity</a:t>
            </a:r>
            <a:r>
              <a:rPr sz="2450" spc="-7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of</a:t>
            </a:r>
            <a:r>
              <a:rPr sz="2450" spc="-80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spc="-10" dirty="0">
                <a:solidFill>
                  <a:srgbClr val="555555"/>
                </a:solidFill>
                <a:latin typeface="Arial"/>
                <a:cs typeface="Arial"/>
              </a:rPr>
              <a:t>licenses</a:t>
            </a:r>
            <a:endParaRPr sz="24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18103" y="3537728"/>
            <a:ext cx="356997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you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want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and</a:t>
            </a:r>
            <a:r>
              <a:rPr sz="2450" spc="-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dirty="0">
                <a:solidFill>
                  <a:srgbClr val="555555"/>
                </a:solidFill>
                <a:latin typeface="Arial"/>
                <a:cs typeface="Arial"/>
              </a:rPr>
              <a:t>select</a:t>
            </a:r>
            <a:r>
              <a:rPr sz="2450" spc="5" dirty="0">
                <a:solidFill>
                  <a:srgbClr val="555555"/>
                </a:solidFill>
                <a:latin typeface="Arial"/>
                <a:cs typeface="Arial"/>
              </a:rPr>
              <a:t> </a:t>
            </a:r>
            <a:r>
              <a:rPr sz="2450" b="1" spc="-20" dirty="0">
                <a:solidFill>
                  <a:srgbClr val="00739F"/>
                </a:solidFill>
                <a:latin typeface="Arial"/>
                <a:cs typeface="Arial"/>
              </a:rPr>
              <a:t>Buy</a:t>
            </a:r>
            <a:r>
              <a:rPr sz="2450" spc="-20" dirty="0">
                <a:solidFill>
                  <a:srgbClr val="555555"/>
                </a:solidFill>
                <a:latin typeface="Arial"/>
                <a:cs typeface="Arial"/>
              </a:rPr>
              <a:t>.</a:t>
            </a:r>
            <a:endParaRPr sz="24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57025" y="3196988"/>
            <a:ext cx="506730" cy="506730"/>
          </a:xfrm>
          <a:custGeom>
            <a:avLst/>
            <a:gdLst/>
            <a:ahLst/>
            <a:cxnLst/>
            <a:rect l="l" t="t" r="r" b="b"/>
            <a:pathLst>
              <a:path w="506730" h="506729">
                <a:moveTo>
                  <a:pt x="253290" y="0"/>
                </a:moveTo>
                <a:lnTo>
                  <a:pt x="207760" y="4081"/>
                </a:lnTo>
                <a:lnTo>
                  <a:pt x="164908" y="15847"/>
                </a:lnTo>
                <a:lnTo>
                  <a:pt x="125448" y="34583"/>
                </a:lnTo>
                <a:lnTo>
                  <a:pt x="90097" y="59573"/>
                </a:lnTo>
                <a:lnTo>
                  <a:pt x="59570" y="90102"/>
                </a:lnTo>
                <a:lnTo>
                  <a:pt x="34581" y="125453"/>
                </a:lnTo>
                <a:lnTo>
                  <a:pt x="15846" y="164912"/>
                </a:lnTo>
                <a:lnTo>
                  <a:pt x="4080" y="207763"/>
                </a:lnTo>
                <a:lnTo>
                  <a:pt x="0" y="253290"/>
                </a:lnTo>
                <a:lnTo>
                  <a:pt x="4080" y="298820"/>
                </a:lnTo>
                <a:lnTo>
                  <a:pt x="15846" y="341673"/>
                </a:lnTo>
                <a:lnTo>
                  <a:pt x="34581" y="381132"/>
                </a:lnTo>
                <a:lnTo>
                  <a:pt x="59570" y="416483"/>
                </a:lnTo>
                <a:lnTo>
                  <a:pt x="90097" y="447011"/>
                </a:lnTo>
                <a:lnTo>
                  <a:pt x="125448" y="472000"/>
                </a:lnTo>
                <a:lnTo>
                  <a:pt x="164908" y="490735"/>
                </a:lnTo>
                <a:lnTo>
                  <a:pt x="207760" y="502500"/>
                </a:lnTo>
                <a:lnTo>
                  <a:pt x="253290" y="506581"/>
                </a:lnTo>
                <a:lnTo>
                  <a:pt x="298820" y="502500"/>
                </a:lnTo>
                <a:lnTo>
                  <a:pt x="341673" y="490735"/>
                </a:lnTo>
                <a:lnTo>
                  <a:pt x="381132" y="472000"/>
                </a:lnTo>
                <a:lnTo>
                  <a:pt x="416483" y="447011"/>
                </a:lnTo>
                <a:lnTo>
                  <a:pt x="447011" y="416483"/>
                </a:lnTo>
                <a:lnTo>
                  <a:pt x="472000" y="381132"/>
                </a:lnTo>
                <a:lnTo>
                  <a:pt x="490735" y="341673"/>
                </a:lnTo>
                <a:lnTo>
                  <a:pt x="502500" y="298820"/>
                </a:lnTo>
                <a:lnTo>
                  <a:pt x="506581" y="253290"/>
                </a:lnTo>
                <a:lnTo>
                  <a:pt x="502500" y="207763"/>
                </a:lnTo>
                <a:lnTo>
                  <a:pt x="490735" y="164912"/>
                </a:lnTo>
                <a:lnTo>
                  <a:pt x="472000" y="125453"/>
                </a:lnTo>
                <a:lnTo>
                  <a:pt x="447011" y="90102"/>
                </a:lnTo>
                <a:lnTo>
                  <a:pt x="416483" y="59573"/>
                </a:lnTo>
                <a:lnTo>
                  <a:pt x="381132" y="34583"/>
                </a:lnTo>
                <a:lnTo>
                  <a:pt x="341673" y="15847"/>
                </a:lnTo>
                <a:lnTo>
                  <a:pt x="298820" y="4081"/>
                </a:lnTo>
                <a:lnTo>
                  <a:pt x="253290" y="0"/>
                </a:lnTo>
                <a:close/>
              </a:path>
            </a:pathLst>
          </a:custGeom>
          <a:solidFill>
            <a:srgbClr val="0073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507354" y="3229156"/>
            <a:ext cx="206375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5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255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55"/>
              </a:lnSpc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How</a:t>
            </a:r>
            <a:r>
              <a:rPr spc="155" dirty="0"/>
              <a:t> </a:t>
            </a:r>
            <a:r>
              <a:rPr dirty="0"/>
              <a:t>to</a:t>
            </a:r>
            <a:r>
              <a:rPr spc="155" dirty="0"/>
              <a:t> </a:t>
            </a:r>
            <a:r>
              <a:rPr dirty="0"/>
              <a:t>Move</a:t>
            </a:r>
            <a:r>
              <a:rPr spc="155" dirty="0"/>
              <a:t> </a:t>
            </a:r>
            <a:r>
              <a:rPr dirty="0"/>
              <a:t>from</a:t>
            </a:r>
            <a:r>
              <a:rPr spc="125" dirty="0"/>
              <a:t> </a:t>
            </a:r>
            <a:r>
              <a:rPr dirty="0"/>
              <a:t>TechSoup-Supported</a:t>
            </a:r>
            <a:r>
              <a:rPr spc="155" dirty="0"/>
              <a:t> </a:t>
            </a:r>
            <a:r>
              <a:rPr dirty="0"/>
              <a:t>Licenses</a:t>
            </a:r>
            <a:r>
              <a:rPr spc="155" dirty="0"/>
              <a:t> </a:t>
            </a:r>
            <a:r>
              <a:rPr dirty="0"/>
              <a:t>to</a:t>
            </a:r>
            <a:r>
              <a:rPr spc="160" dirty="0"/>
              <a:t> </a:t>
            </a:r>
            <a:r>
              <a:rPr dirty="0"/>
              <a:t>Microsoft</a:t>
            </a:r>
            <a:r>
              <a:rPr spc="155" dirty="0"/>
              <a:t> </a:t>
            </a:r>
            <a:r>
              <a:rPr spc="-10" dirty="0"/>
              <a:t>Direct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4446361" y="10487770"/>
            <a:ext cx="4313555" cy="22225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Part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1: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Create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Replacement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Microsoft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00739F"/>
                </a:solidFill>
                <a:latin typeface="Arial"/>
                <a:cs typeface="Arial"/>
              </a:rPr>
              <a:t>Direct</a:t>
            </a:r>
            <a:r>
              <a:rPr sz="1350" spc="170" dirty="0">
                <a:solidFill>
                  <a:srgbClr val="00739F"/>
                </a:solidFill>
                <a:latin typeface="Arial"/>
                <a:cs typeface="Arial"/>
              </a:rPr>
              <a:t> </a:t>
            </a:r>
            <a:r>
              <a:rPr sz="1350" spc="-10" dirty="0">
                <a:solidFill>
                  <a:srgbClr val="00739F"/>
                </a:solidFill>
                <a:latin typeface="Arial"/>
                <a:cs typeface="Arial"/>
              </a:rPr>
              <a:t>Licenses</a:t>
            </a:r>
            <a:endParaRPr sz="1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969</Words>
  <Application>Microsoft Office PowerPoint</Application>
  <PresentationFormat>Custom</PresentationFormat>
  <Paragraphs>134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PowerPoint Presentation</vt:lpstr>
      <vt:lpstr>The best way to do this is in two consecutive parts.</vt:lpstr>
      <vt:lpstr>PowerPoint Presentation</vt:lpstr>
      <vt:lpstr>First Step: Update Payment Information in Microsoft Admin Center</vt:lpstr>
      <vt:lpstr>PowerPoint Presentation</vt:lpstr>
      <vt:lpstr>Second Step: Obtain Replacement Licenses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Can TechSoup Help You?</vt:lpstr>
      <vt:lpstr>techsoup.org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Sam Lloyd</cp:lastModifiedBy>
  <cp:revision>6</cp:revision>
  <dcterms:created xsi:type="dcterms:W3CDTF">2022-10-04T19:16:14Z</dcterms:created>
  <dcterms:modified xsi:type="dcterms:W3CDTF">2023-03-08T23:27:35Z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2022-10-04T00:00:00Z</vt:filetime>
  </property>
  <property fmtid="{D5CDD505-2E9C-101B-9397-08002B2CF9AE}" pid="3" name="Creator">
    <vt:lpwstr>Adobe InDesign 17.4 (Macintosh)</vt:lpwstr>
  </property>
  <property fmtid="{D5CDD505-2E9C-101B-9397-08002B2CF9AE}" pid="4" name="LastSaved">
    <vt:filetime>2022-10-04T00:00:00Z</vt:filetime>
  </property>
  <property fmtid="{D5CDD505-2E9C-101B-9397-08002B2CF9AE}" pid="5" name="Producer">
    <vt:lpwstr>Adobe PDF Library 16.0.7</vt:lpwstr>
  </property>
</Properties>
</file>