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267" r:id="rId4"/>
    <p:sldMasterId id="2147485284" r:id="rId5"/>
  </p:sldMasterIdLst>
  <p:notesMasterIdLst>
    <p:notesMasterId r:id="rId22"/>
  </p:notesMasterIdLst>
  <p:handoutMasterIdLst>
    <p:handoutMasterId r:id="rId23"/>
  </p:handoutMasterIdLst>
  <p:sldIdLst>
    <p:sldId id="325" r:id="rId6"/>
    <p:sldId id="579" r:id="rId7"/>
    <p:sldId id="616" r:id="rId8"/>
    <p:sldId id="617" r:id="rId9"/>
    <p:sldId id="560" r:id="rId10"/>
    <p:sldId id="609" r:id="rId11"/>
    <p:sldId id="610" r:id="rId12"/>
    <p:sldId id="611" r:id="rId13"/>
    <p:sldId id="607" r:id="rId14"/>
    <p:sldId id="613" r:id="rId15"/>
    <p:sldId id="612" r:id="rId16"/>
    <p:sldId id="615" r:id="rId17"/>
    <p:sldId id="608" r:id="rId18"/>
    <p:sldId id="620" r:id="rId19"/>
    <p:sldId id="619" r:id="rId20"/>
    <p:sldId id="593" r:id="rId21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9ATn/dlR7nCXSWF6GrHRDQ==" hashData="Sit/05ZTiSRCy1njpcP9xxeDaxTYODDvm4Ck6jjmFBpiGqYIFYbpgcGCG5wgms+JSNOHkf07YToXb4p0JRDFMg=="/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9923A"/>
    <a:srgbClr val="769D1F"/>
    <a:srgbClr val="90C226"/>
    <a:srgbClr val="0066CC"/>
    <a:srgbClr val="33CCCC"/>
    <a:srgbClr val="6699FF"/>
    <a:srgbClr val="E76618"/>
    <a:srgbClr val="E983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0D487-2252-4DB0-91BD-9AC42922DD87}" v="1190" dt="2018-08-29T22:49:41.154"/>
    <p1510:client id="{B86D452E-A37A-4777-8D94-66D7ABF8FE1E}" v="5070" dt="2018-08-29T06:04:12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4660"/>
  </p:normalViewPr>
  <p:slideViewPr>
    <p:cSldViewPr>
      <p:cViewPr varScale="1">
        <p:scale>
          <a:sx n="110" d="100"/>
          <a:sy n="110" d="100"/>
        </p:scale>
        <p:origin x="1014" y="96"/>
      </p:cViewPr>
      <p:guideLst>
        <p:guide orient="horz" pos="229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86591C-D8ED-483B-86BB-ABB1F25E5D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 dirty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B6685-8C3B-440C-B30B-AEE49A8B9C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DACC4C52-373E-4752-B9D2-F833B2D55ECC}" type="datetimeFigureOut">
              <a:rPr lang="en-AU" altLang="en-US"/>
              <a:pPr>
                <a:defRPr/>
              </a:pPr>
              <a:t>30/08/2018</a:t>
            </a:fld>
            <a:endParaRPr lang="en-AU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8AE5B-FCA8-4B7C-A79D-34F9E709D0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 dirty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A58D3-EDDA-465C-BCA6-420AB6069D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221FA70-48FD-466D-B485-A78E62765844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484E64-C409-4F3F-85DE-AF0642AAA7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 dirty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D330E-E768-422A-96F8-CB3BBB3BE5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4F3EE5BF-6FA0-459D-9B66-46ED25D3B4CE}" type="datetimeFigureOut">
              <a:rPr lang="en-AU" altLang="en-US"/>
              <a:pPr>
                <a:defRPr/>
              </a:pPr>
              <a:t>30/08/2018</a:t>
            </a:fld>
            <a:endParaRPr lang="en-AU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ABD1395-1A19-49DB-A484-CBB4EB578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AE04B3-0C57-49E7-93F8-8ADCB8A93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138D0-2009-4926-B6E2-7C2E3EB0F2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 dirty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B0203-E602-4F84-BC2D-B7529A447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6F514DE-9078-4CE3-8442-681414FBF80C}" type="slidenum">
              <a:rPr lang="en-AU" altLang="en-US"/>
              <a:pPr>
                <a:defRPr/>
              </a:pPr>
              <a:t>‹#›</a:t>
            </a:fld>
            <a:endParaRPr lang="en-AU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7B021E6-336D-47A6-8FD4-0C1C77E7B8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770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9DDBBCD-CE47-4B66-927B-6445065F8C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352B5CA-0A92-408D-957F-ED3BB81AA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28D926B-7023-424B-9468-70E58C2D253D}" type="slidenum">
              <a:rPr lang="en-AU" altLang="en-US" sz="1200" smtClean="0"/>
              <a:pPr/>
              <a:t>1</a:t>
            </a:fld>
            <a:endParaRPr lang="en-AU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4599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43ED0-7595-46F1-A2A6-9B0D34AC80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67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8755A-FBA4-4F1E-A807-90282837927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53372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246E6-9C46-4E47-A05C-1DDFD60D2CB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04033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F4398-6DE1-439C-B9F5-DF745A529A0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345828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5CFB1-D302-4081-8C4F-0DA98D87498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18346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14D120-BB96-4235-BA49-F125E4C44C1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45557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8CDE9-AD25-4E04-997A-99799A7D2A8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7396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06C2B5-6D02-4448-A195-36FF1C47270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2498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F7B1B6-99DD-4155-92CF-1C4227D2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08B496-AB13-4B6B-9C1D-B4E39B2F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761140-C0D5-4D6C-94B1-836A5A5D1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4925-D2B2-496C-9DDC-49A08D128EE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96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BBF6-2738-439D-8C6C-E93F5E176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59ECB-94CE-4D08-A701-84431F26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5FB43-5116-48E2-907E-6933ABBBC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855FD-EDD3-4E78-89DB-59907B9A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2991E-5C6E-4D3C-8219-A38D6A0A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474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28FD-5AB2-49B4-A49C-769FD643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68BC-C476-410D-9785-BD36249F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59830-C055-4376-9A06-B5266E327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C886F-93A4-4F9D-8695-0F352C015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7C3E5-E56C-4B68-BFDE-C23B775F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939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870A0-F308-4A51-9ACA-9D49200F641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7654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289A-6DC9-4E4C-B906-2226951F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E1274-8694-492C-A8E0-685CED8BB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EDB5F-1CB1-4BCA-8CE9-98602F87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AB030-D04E-49B6-853F-7FA63F02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0E544-3072-45DE-8D52-4D347F5D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100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FE39-6E62-4BAA-80BC-3694D0C1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79088-7727-4D82-B427-36FB8FBCC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86D027-4E93-4700-8ED4-C57B25F84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6B66F-6501-4E23-AA9E-822C9972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3456B-6716-456A-97EE-D9674C3B0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CE9D2-F5B3-40A0-A969-E68847D9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1404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BEF5-BD33-4E61-869C-9CF540D0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C786A-62D0-4FB0-AF78-BA0F55EDA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F3995-7741-486D-AD6B-2B67E11E3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EC0FA-7B32-46D6-8BA6-0A94BC0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C1670-C5B2-4ABB-9C48-51E3A972C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9AFF8-7C2E-48A7-8DE2-6DEEAAC5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6CD925-660E-41B5-93D7-1DB167C5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0B395E-01BE-4DA9-BFC7-7FDD58B2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1889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31B7-5D4A-4DF5-9343-E864865C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22784-6C5B-4FA8-BDBE-6E9AB060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7668C-1538-490E-8349-FC4110A5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4E825-724F-4613-B238-6C1A5B0A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0527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695C3-8F2A-4A6F-B37A-54F48DB5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5C6197-56D4-494C-B020-E98070F2C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24448-99B8-417C-A950-52D5E0B6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2542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D8CD-3800-4EF2-905D-99AAD7D8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4667-C4E9-4A2B-96F0-29C828E27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CA633-F92B-468B-B887-C50A84701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68C3-E684-4E4B-8BEC-53B9CFEC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B7E14-3322-46AE-80EE-0DCF7B841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ED629-AB32-4CCB-8079-865C5694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7041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F6EF-C7CF-4674-A7CD-FDDBC5AB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02381-A296-413A-B827-4E554DBB5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BE76A-D6EB-4C3F-A808-48D347743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9FAE8A-D657-4D27-AEC8-3CA0EB8A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E85E-4776-437B-8BF4-C6CE965C2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A7CC1-AD9B-4FA0-B276-4256607E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2649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D5D5-B209-45E1-9B9A-353A5EB7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A09563-858B-4126-B9DD-97AF35764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920E6-FD6F-4238-A36A-B9726C36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70E7-C260-4424-AD72-195F014F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9D702-AA95-40D1-9D83-3888B481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0405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70F57-420C-4BEC-83B1-B9174C168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05A6F-2468-42ED-85DB-823C8D6D7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EB167-9A44-4FF7-9054-61528268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4CDCC-4142-413A-BBA2-16E5232CF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B2838-F04E-4A77-802B-877A72AB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830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D0D2A-32A6-4803-A03E-55D0B83DEC0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17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14D93-89B7-4B66-9A8B-DAE9CE21E1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015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864C6-882D-4932-A70A-F8B8E0E6E8D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177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F07C7-E3F9-43C8-93FF-A0CE7E597F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232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D766B-637A-4B3E-87E4-F62A8421F62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025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56606-A7FB-4A77-ADB1-F6CFAD1914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92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1CF88A-EAFF-42F8-A62F-EB602F81609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927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9A0C338-4035-4743-B715-85454BABB37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6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8" r:id="rId1"/>
    <p:sldLayoutId id="2147485269" r:id="rId2"/>
    <p:sldLayoutId id="2147485270" r:id="rId3"/>
    <p:sldLayoutId id="2147485271" r:id="rId4"/>
    <p:sldLayoutId id="2147485272" r:id="rId5"/>
    <p:sldLayoutId id="2147485273" r:id="rId6"/>
    <p:sldLayoutId id="2147485274" r:id="rId7"/>
    <p:sldLayoutId id="2147485275" r:id="rId8"/>
    <p:sldLayoutId id="2147485276" r:id="rId9"/>
    <p:sldLayoutId id="2147485277" r:id="rId10"/>
    <p:sldLayoutId id="2147485278" r:id="rId11"/>
    <p:sldLayoutId id="2147485279" r:id="rId12"/>
    <p:sldLayoutId id="2147485280" r:id="rId13"/>
    <p:sldLayoutId id="2147485281" r:id="rId14"/>
    <p:sldLayoutId id="2147485282" r:id="rId15"/>
    <p:sldLayoutId id="2147485283" r:id="rId16"/>
    <p:sldLayoutId id="2147485263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C2020-BE60-4887-A078-AA42DF0F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22EE2-F6DB-4379-BE79-04327928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0B574-2863-4F39-9D3E-B93515854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A044-6658-4D0A-805D-CCC0B16AD9CE}" type="datetimeFigureOut">
              <a:rPr lang="en-AU" smtClean="0"/>
              <a:t>30/08/2018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68A92-6457-4C42-880B-93F06BF49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8FC7A-0ED5-49ED-AF04-E45265E9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394D-A7B2-4DF5-ADCB-E364470F4EA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084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5" r:id="rId1"/>
    <p:sldLayoutId id="2147485286" r:id="rId2"/>
    <p:sldLayoutId id="2147485287" r:id="rId3"/>
    <p:sldLayoutId id="2147485288" r:id="rId4"/>
    <p:sldLayoutId id="2147485289" r:id="rId5"/>
    <p:sldLayoutId id="2147485290" r:id="rId6"/>
    <p:sldLayoutId id="2147485291" r:id="rId7"/>
    <p:sldLayoutId id="2147485292" r:id="rId8"/>
    <p:sldLayoutId id="2147485293" r:id="rId9"/>
    <p:sldLayoutId id="2147485294" r:id="rId10"/>
    <p:sldLayoutId id="21474852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nentialorgs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www.humanit.com.au/align-it-whitepaper/" TargetMode="External"/><Relationship Id="rId4" Type="http://schemas.openxmlformats.org/officeDocument/2006/relationships/hyperlink" Target="https://strategyzer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hyperlink" Target="mailto:ian.patterson@humanit.com.au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4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10" Type="http://schemas.openxmlformats.org/officeDocument/2006/relationships/image" Target="../media/image37.jpeg"/><Relationship Id="rId4" Type="http://schemas.openxmlformats.org/officeDocument/2006/relationships/hyperlink" Target="http://www.humanit.com.au/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7D5A97-6CB3-42A1-B570-3E518E32DF97}"/>
              </a:ext>
            </a:extLst>
          </p:cNvPr>
          <p:cNvSpPr/>
          <p:nvPr/>
        </p:nvSpPr>
        <p:spPr>
          <a:xfrm>
            <a:off x="2351584" y="197498"/>
            <a:ext cx="7691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3600" dirty="0"/>
              <a:t>Digital transformation for greater sustainability and social impact</a:t>
            </a:r>
            <a:endParaRPr lang="en-AU" sz="32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+mj-ea"/>
              <a:cs typeface="Tahom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070D7D-5CFE-4D95-8D4D-5A33C3DCB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2"/>
          <a:stretch/>
        </p:blipFill>
        <p:spPr>
          <a:xfrm>
            <a:off x="138301" y="5733256"/>
            <a:ext cx="2445985" cy="5688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19C6CB-B26A-47B9-A879-DEEA67F78A5A}"/>
              </a:ext>
            </a:extLst>
          </p:cNvPr>
          <p:cNvSpPr/>
          <p:nvPr/>
        </p:nvSpPr>
        <p:spPr bwMode="auto">
          <a:xfrm>
            <a:off x="0" y="6462714"/>
            <a:ext cx="12192000" cy="395287"/>
          </a:xfrm>
          <a:prstGeom prst="rect">
            <a:avLst/>
          </a:prstGeom>
          <a:solidFill>
            <a:srgbClr val="69923A"/>
          </a:solidFill>
          <a:ln>
            <a:solidFill>
              <a:srgbClr val="699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8417CB-D9CE-4DAF-8F7F-36C1DD939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2344" y="5445782"/>
            <a:ext cx="2694416" cy="795494"/>
          </a:xfrm>
          <a:prstGeom prst="rect">
            <a:avLst/>
          </a:prstGeom>
        </p:spPr>
      </p:pic>
      <p:pic>
        <p:nvPicPr>
          <p:cNvPr id="6" name="Picture 5" descr="A picture containing person, LEGO&#10;&#10;Description generated with very high confidence">
            <a:extLst>
              <a:ext uri="{FF2B5EF4-FFF2-40B4-BE49-F238E27FC236}">
                <a16:creationId xmlns:a16="http://schemas.microsoft.com/office/drawing/2014/main" id="{1FF42067-1FCD-4DBF-8100-F65B0F2E6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43" y="1668933"/>
            <a:ext cx="4883314" cy="446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0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CC350-21C5-4C4C-8B25-5C9450F04D52}"/>
              </a:ext>
            </a:extLst>
          </p:cNvPr>
          <p:cNvSpPr/>
          <p:nvPr/>
        </p:nvSpPr>
        <p:spPr>
          <a:xfrm>
            <a:off x="1055440" y="189747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Transformation in Action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3D3582-5E76-44EA-9D33-88D205573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79" y="1024368"/>
            <a:ext cx="8361221" cy="4759129"/>
          </a:xfrm>
          <a:prstGeom prst="rect">
            <a:avLst/>
          </a:prstGeom>
        </p:spPr>
      </p:pic>
      <p:pic>
        <p:nvPicPr>
          <p:cNvPr id="15" name="Graphic 14" descr="Present">
            <a:extLst>
              <a:ext uri="{FF2B5EF4-FFF2-40B4-BE49-F238E27FC236}">
                <a16:creationId xmlns:a16="http://schemas.microsoft.com/office/drawing/2014/main" id="{9B4E568E-34CD-4210-A336-F9FEFB105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8373" y="3911956"/>
            <a:ext cx="581616" cy="5816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0C9C40D-BAAA-492D-A645-BA2011D4F35F}"/>
              </a:ext>
            </a:extLst>
          </p:cNvPr>
          <p:cNvGrpSpPr/>
          <p:nvPr/>
        </p:nvGrpSpPr>
        <p:grpSpPr>
          <a:xfrm>
            <a:off x="2228093" y="3203878"/>
            <a:ext cx="1800200" cy="1556205"/>
            <a:chOff x="2228093" y="3203878"/>
            <a:chExt cx="1800200" cy="15562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EC8EAA-AEB3-41A7-B015-8CF5F78AA9E6}"/>
                </a:ext>
              </a:extLst>
            </p:cNvPr>
            <p:cNvSpPr txBox="1"/>
            <p:nvPr/>
          </p:nvSpPr>
          <p:spPr>
            <a:xfrm>
              <a:off x="2228093" y="3203878"/>
              <a:ext cx="1440160" cy="400110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AU" dirty="0"/>
                <a:t>Grown / Maintain services directory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0C66A7B-13FE-4B35-9155-41455D3010D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3668253" y="3429000"/>
              <a:ext cx="360040" cy="1331083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F15A99-49BD-4A0A-ACBC-1CF1242FE2D2}"/>
              </a:ext>
            </a:extLst>
          </p:cNvPr>
          <p:cNvGrpSpPr/>
          <p:nvPr/>
        </p:nvGrpSpPr>
        <p:grpSpPr>
          <a:xfrm>
            <a:off x="2228093" y="4636972"/>
            <a:ext cx="1800200" cy="400110"/>
            <a:chOff x="2228093" y="4636972"/>
            <a:chExt cx="1800200" cy="40011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79C873-6B17-4642-BFC3-11662DF7AA8D}"/>
                </a:ext>
              </a:extLst>
            </p:cNvPr>
            <p:cNvSpPr txBox="1"/>
            <p:nvPr/>
          </p:nvSpPr>
          <p:spPr>
            <a:xfrm>
              <a:off x="2228093" y="4636972"/>
              <a:ext cx="1440160" cy="400110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AU" dirty="0"/>
                <a:t>Services Database </a:t>
              </a:r>
            </a:p>
            <a:p>
              <a:r>
                <a:rPr lang="en-AU" dirty="0"/>
                <a:t>(multiple providers)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4C5D91-4EF0-4584-AF7D-489BF3D1C25C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3668253" y="4760083"/>
              <a:ext cx="360040" cy="8797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3C67AF-3300-4DF6-9D8D-E22FD1F03E28}"/>
              </a:ext>
            </a:extLst>
          </p:cNvPr>
          <p:cNvGrpSpPr/>
          <p:nvPr/>
        </p:nvGrpSpPr>
        <p:grpSpPr>
          <a:xfrm>
            <a:off x="5972509" y="4575997"/>
            <a:ext cx="2520280" cy="400110"/>
            <a:chOff x="5972509" y="4575997"/>
            <a:chExt cx="2520280" cy="4001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D17F32-0AA2-46CE-A733-056748149932}"/>
                </a:ext>
              </a:extLst>
            </p:cNvPr>
            <p:cNvSpPr txBox="1"/>
            <p:nvPr/>
          </p:nvSpPr>
          <p:spPr>
            <a:xfrm>
              <a:off x="6270631" y="4575997"/>
              <a:ext cx="1440160" cy="400110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AU" dirty="0"/>
                <a:t>Online / mobile application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09F9428-88B2-4E79-9831-2161526EA086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5972509" y="4776052"/>
              <a:ext cx="298122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7460B5B-DCAA-458E-8AE2-7A16C117C437}"/>
                </a:ext>
              </a:extLst>
            </p:cNvPr>
            <p:cNvCxnSpPr>
              <a:cxnSpLocks/>
            </p:cNvCxnSpPr>
            <p:nvPr/>
          </p:nvCxnSpPr>
          <p:spPr>
            <a:xfrm>
              <a:off x="7710791" y="4776052"/>
              <a:ext cx="781998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05A82B8-A423-4E98-A676-78921E83F4D2}"/>
              </a:ext>
            </a:extLst>
          </p:cNvPr>
          <p:cNvSpPr txBox="1"/>
          <p:nvPr/>
        </p:nvSpPr>
        <p:spPr>
          <a:xfrm>
            <a:off x="9239889" y="1124744"/>
            <a:ext cx="2409020" cy="3940195"/>
          </a:xfrm>
          <a:prstGeom prst="round2DiagRect">
            <a:avLst/>
          </a:prstGeom>
          <a:solidFill>
            <a:srgbClr val="0070C0"/>
          </a:solidFill>
          <a:effectLst/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  <a:endParaRPr lang="en-AU" sz="2000" dirty="0">
              <a:solidFill>
                <a:schemeClr val="bg1"/>
              </a:solidFill>
            </a:endParaRPr>
          </a:p>
          <a:p>
            <a:pPr>
              <a:defRPr/>
            </a:pPr>
            <a:endParaRPr lang="en-AU" altLang="en-US" sz="1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alt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a new opportunity to fulfil our purpose</a:t>
            </a:r>
          </a:p>
          <a:p>
            <a:endParaRPr lang="en-AU" alt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alt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 our customers with greater options and choice</a:t>
            </a:r>
          </a:p>
          <a:p>
            <a:endParaRPr lang="en-AU" alt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 our organisation as the go-to leader in the space</a:t>
            </a:r>
          </a:p>
          <a:p>
            <a:endParaRPr lang="en-A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our sustainability by generating a new revenue stream that monetises a digital asset</a:t>
            </a:r>
          </a:p>
          <a:p>
            <a:pPr>
              <a:defRPr/>
            </a:pPr>
            <a:endParaRPr lang="en-A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136CB1-3CE9-4AAF-8894-88AD4802D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67" y="65505"/>
            <a:ext cx="709857" cy="7222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AA2D4B5-4D94-4841-93E2-731B3BDE3DB6}"/>
              </a:ext>
            </a:extLst>
          </p:cNvPr>
          <p:cNvSpPr txBox="1"/>
          <p:nvPr/>
        </p:nvSpPr>
        <p:spPr>
          <a:xfrm>
            <a:off x="911424" y="3203878"/>
            <a:ext cx="925670" cy="40011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Corporate Partners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9CE404-38A9-493C-B7DA-0B6ADC2DC046}"/>
              </a:ext>
            </a:extLst>
          </p:cNvPr>
          <p:cNvGrpSpPr/>
          <p:nvPr/>
        </p:nvGrpSpPr>
        <p:grpSpPr>
          <a:xfrm>
            <a:off x="4988941" y="5075199"/>
            <a:ext cx="3915371" cy="486490"/>
            <a:chOff x="4988941" y="5075199"/>
            <a:chExt cx="3915371" cy="4864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6ADAC2-4C70-48F5-86A6-A117AF8A61D2}"/>
                </a:ext>
              </a:extLst>
            </p:cNvPr>
            <p:cNvSpPr txBox="1"/>
            <p:nvPr/>
          </p:nvSpPr>
          <p:spPr>
            <a:xfrm>
              <a:off x="4988941" y="5315468"/>
              <a:ext cx="2265257" cy="246221"/>
            </a:xfrm>
            <a:prstGeom prst="rect">
              <a:avLst/>
            </a:prstGeom>
            <a:gradFill flip="none" rotWithShape="1">
              <a:gsLst>
                <a:gs pos="0">
                  <a:srgbClr val="008000">
                    <a:shade val="30000"/>
                    <a:satMod val="115000"/>
                  </a:srgbClr>
                </a:gs>
                <a:gs pos="50000">
                  <a:srgbClr val="008000">
                    <a:shade val="67500"/>
                    <a:satMod val="115000"/>
                  </a:srgbClr>
                </a:gs>
                <a:gs pos="100000">
                  <a:srgbClr val="008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00">
                  <a:solidFill>
                    <a:schemeClr val="bg1"/>
                  </a:solidFill>
                </a:defRPr>
              </a:lvl1pPr>
            </a:lstStyle>
            <a:p>
              <a:r>
                <a:rPr lang="en-AU" dirty="0"/>
                <a:t>Corporate Partnerships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209147-8691-4C28-B9DE-12E0F743F709}"/>
                </a:ext>
              </a:extLst>
            </p:cNvPr>
            <p:cNvSpPr txBox="1"/>
            <p:nvPr/>
          </p:nvSpPr>
          <p:spPr>
            <a:xfrm>
              <a:off x="7437288" y="5075199"/>
              <a:ext cx="1467024" cy="230832"/>
            </a:xfrm>
            <a:prstGeom prst="rect">
              <a:avLst/>
            </a:prstGeom>
            <a:solidFill>
              <a:srgbClr val="90C226">
                <a:alpha val="50196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r>
                <a:rPr lang="en-AU" sz="900" dirty="0"/>
                <a:t>Government funding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C9679F-DEBF-417A-8B22-E7D4BACC16B8}"/>
              </a:ext>
            </a:extLst>
          </p:cNvPr>
          <p:cNvSpPr txBox="1"/>
          <p:nvPr/>
        </p:nvSpPr>
        <p:spPr>
          <a:xfrm>
            <a:off x="4028293" y="4483084"/>
            <a:ext cx="1944216" cy="553998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solidFill>
                  <a:schemeClr val="bg1"/>
                </a:solidFill>
              </a:rPr>
              <a:t>Provide individuals with direct access to search and choose the services they need</a:t>
            </a:r>
          </a:p>
        </p:txBody>
      </p:sp>
    </p:spTree>
    <p:extLst>
      <p:ext uri="{BB962C8B-B14F-4D97-AF65-F5344CB8AC3E}">
        <p14:creationId xmlns:p14="http://schemas.microsoft.com/office/powerpoint/2010/main" val="15605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06D6258-ABC8-4F1F-8BB8-7DF85B0D8071}"/>
              </a:ext>
            </a:extLst>
          </p:cNvPr>
          <p:cNvSpPr/>
          <p:nvPr/>
        </p:nvSpPr>
        <p:spPr>
          <a:xfrm>
            <a:off x="4007768" y="3229401"/>
            <a:ext cx="45146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your technology strategy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424F976-2BF8-4334-ABA9-616B22DC0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40" y="2050543"/>
            <a:ext cx="1279519" cy="117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60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CC350-21C5-4C4C-8B25-5C9450F04D52}"/>
              </a:ext>
            </a:extLst>
          </p:cNvPr>
          <p:cNvSpPr/>
          <p:nvPr/>
        </p:nvSpPr>
        <p:spPr>
          <a:xfrm>
            <a:off x="263352" y="135259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your Strategy – Where do I start?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979BB8-2262-456B-A07F-69076438564E}"/>
              </a:ext>
            </a:extLst>
          </p:cNvPr>
          <p:cNvSpPr/>
          <p:nvPr/>
        </p:nvSpPr>
        <p:spPr>
          <a:xfrm>
            <a:off x="1437775" y="762733"/>
            <a:ext cx="353615" cy="371475"/>
          </a:xfrm>
          <a:prstGeom prst="ellipse">
            <a:avLst/>
          </a:prstGeom>
          <a:solidFill>
            <a:srgbClr val="699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463D9766-7A56-4400-B6DD-4F57FCFD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316876"/>
            <a:ext cx="2289468" cy="166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604D43DF-D127-4DD6-9BBA-B0FC9F27F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78" y="3358107"/>
            <a:ext cx="2589658" cy="2446060"/>
          </a:xfrm>
          <a:prstGeom prst="round2DiagRect">
            <a:avLst/>
          </a:prstGeom>
          <a:noFill/>
          <a:ln w="19050">
            <a:solidFill>
              <a:srgbClr val="699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AU" altLang="en-US" sz="1100" b="1" dirty="0">
                <a:solidFill>
                  <a:srgbClr val="6992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Business Model 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AU" altLang="en-US" sz="1100" b="1" dirty="0">
                <a:solidFill>
                  <a:srgbClr val="6992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Analysis and Digital Design</a:t>
            </a:r>
          </a:p>
          <a:p>
            <a:pPr marL="171450" indent="-171450" algn="ctr">
              <a:buClrTx/>
              <a:buFont typeface="Arial" panose="020B0604020202020204" pitchFamily="34" charset="0"/>
              <a:buChar char="•"/>
            </a:pPr>
            <a:r>
              <a:rPr lang="en-AU" alt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 your current business model – understand clearly how you currently create impact and sustainably</a:t>
            </a:r>
          </a:p>
          <a:p>
            <a:pPr marL="171450" indent="-171450" algn="ctr">
              <a:buClrTx/>
              <a:buFont typeface="Arial" panose="020B0604020202020204" pitchFamily="34" charset="0"/>
              <a:buChar char="•"/>
            </a:pPr>
            <a:r>
              <a:rPr lang="en-AU" alt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Reimagine how you deliver on your purpose. Create a new value proposition(s) to deliver on your purpose, ones that leverage digital assets.</a:t>
            </a:r>
            <a:endParaRPr lang="en-AU" altLang="en-US" sz="900" b="1" dirty="0">
              <a:solidFill>
                <a:srgbClr val="69923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39AA4A3-46AB-4DA9-A475-E2EB52AA3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006" y="3358107"/>
            <a:ext cx="2707342" cy="1532334"/>
          </a:xfrm>
          <a:prstGeom prst="round2DiagRect">
            <a:avLst/>
          </a:prstGeom>
          <a:noFill/>
          <a:ln w="19050">
            <a:solidFill>
              <a:srgbClr val="699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AU" altLang="en-US" sz="1100" b="1" dirty="0">
                <a:solidFill>
                  <a:srgbClr val="6992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Assess your progress towards Operational Excellence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9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AU" alt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Leverage the Align IT framework to determine your current capabilities, risks and opportunities to improve operations and customer outcomes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9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90A6389-BD27-4AE0-9600-80C63F2A6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918" y="3335614"/>
            <a:ext cx="3114881" cy="2633345"/>
          </a:xfrm>
          <a:prstGeom prst="round2DiagRect">
            <a:avLst/>
          </a:prstGeom>
          <a:noFill/>
          <a:ln w="19050">
            <a:solidFill>
              <a:srgbClr val="699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AU" altLang="en-US" sz="1100" b="1" dirty="0">
                <a:solidFill>
                  <a:srgbClr val="6992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Develop your Technology Strategy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AU" altLang="en-US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alt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a vision for your future organisation. It may be about delivering existing services better (Operational Excellence) – It may be about reimaging your value propositions and creating new value (Digital Transformation) – or a balance of both. 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alt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 the initiatives required to bring your vision to life. You’ll have many!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8F412A8-BA08-4028-802F-A94DAADAA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4369" y="3335614"/>
            <a:ext cx="2558086" cy="2632829"/>
          </a:xfrm>
          <a:prstGeom prst="round2DiagRect">
            <a:avLst/>
          </a:prstGeom>
          <a:noFill/>
          <a:ln w="19050">
            <a:solidFill>
              <a:srgbClr val="699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AU" altLang="en-US" sz="1100" b="1" dirty="0">
                <a:solidFill>
                  <a:srgbClr val="69923A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Develop your Technology Roadmap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AU" altLang="en-US" sz="900" b="1" dirty="0">
              <a:solidFill>
                <a:srgbClr val="69923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AU" alt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the roadmap of technology and change initiatives to bring your strategy to life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AU" altLang="en-US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AU" alt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Prioritise the initiatives across 3 timelines:</a:t>
            </a:r>
          </a:p>
          <a:p>
            <a:pPr marL="228600" indent="-228600" algn="ctr">
              <a:spcBef>
                <a:spcPct val="0"/>
              </a:spcBef>
              <a:buClrTx/>
              <a:buSzTx/>
              <a:buAutoNum type="arabicPeriod"/>
            </a:pPr>
            <a:r>
              <a:rPr lang="en-AU" alt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Mitigation of operational risk</a:t>
            </a:r>
          </a:p>
          <a:p>
            <a:pPr marL="228600" indent="-228600" algn="ctr">
              <a:spcBef>
                <a:spcPct val="0"/>
              </a:spcBef>
              <a:buClrTx/>
              <a:buSzTx/>
              <a:buAutoNum type="arabicPeriod"/>
            </a:pPr>
            <a:r>
              <a:rPr lang="en-AU" alt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Excellence</a:t>
            </a:r>
          </a:p>
          <a:p>
            <a:pPr marL="228600" indent="-228600" algn="ctr">
              <a:spcBef>
                <a:spcPct val="0"/>
              </a:spcBef>
              <a:buClrTx/>
              <a:buSzTx/>
              <a:buAutoNum type="arabicPeriod"/>
            </a:pPr>
            <a:r>
              <a:rPr lang="en-AU" altLang="en-US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Transformation</a:t>
            </a:r>
          </a:p>
          <a:p>
            <a:pPr marL="228600" indent="-228600" algn="ctr">
              <a:spcBef>
                <a:spcPct val="0"/>
              </a:spcBef>
              <a:buClrTx/>
              <a:buSzTx/>
              <a:buAutoNum type="arabicPeriod"/>
            </a:pPr>
            <a:endParaRPr lang="en-AU" altLang="en-US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AU" altLang="en-US" sz="900" b="1" dirty="0">
              <a:solidFill>
                <a:srgbClr val="69923A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C3D4EB-1C6B-4E90-BF8D-231DC4E73CF0}"/>
              </a:ext>
            </a:extLst>
          </p:cNvPr>
          <p:cNvSpPr/>
          <p:nvPr/>
        </p:nvSpPr>
        <p:spPr>
          <a:xfrm>
            <a:off x="4265646" y="762139"/>
            <a:ext cx="353616" cy="372666"/>
          </a:xfrm>
          <a:prstGeom prst="ellipse">
            <a:avLst/>
          </a:prstGeom>
          <a:solidFill>
            <a:srgbClr val="699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12D6A6-8E2C-43F8-BD10-508BF1D73F88}"/>
              </a:ext>
            </a:extLst>
          </p:cNvPr>
          <p:cNvSpPr/>
          <p:nvPr/>
        </p:nvSpPr>
        <p:spPr>
          <a:xfrm>
            <a:off x="7507951" y="762723"/>
            <a:ext cx="353616" cy="372666"/>
          </a:xfrm>
          <a:prstGeom prst="ellipse">
            <a:avLst/>
          </a:prstGeom>
          <a:solidFill>
            <a:srgbClr val="699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1FDE52-B78D-4DF1-85C4-5937DB00B0C2}"/>
              </a:ext>
            </a:extLst>
          </p:cNvPr>
          <p:cNvSpPr/>
          <p:nvPr/>
        </p:nvSpPr>
        <p:spPr>
          <a:xfrm>
            <a:off x="10512630" y="762139"/>
            <a:ext cx="353616" cy="372665"/>
          </a:xfrm>
          <a:prstGeom prst="ellipse">
            <a:avLst/>
          </a:prstGeom>
          <a:solidFill>
            <a:srgbClr val="699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A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17" name="Graphic 4" descr="Network">
            <a:extLst>
              <a:ext uri="{FF2B5EF4-FFF2-40B4-BE49-F238E27FC236}">
                <a16:creationId xmlns:a16="http://schemas.microsoft.com/office/drawing/2014/main" id="{AA1792E1-C3B6-4DE0-9612-C76713901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35233" y="1289935"/>
            <a:ext cx="1699051" cy="16990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DCDC65-E184-414F-ACA3-0D95829570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153" y="1488663"/>
            <a:ext cx="1234571" cy="1234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C708DC-7577-43E7-A881-457D9090DA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35" y="1193819"/>
            <a:ext cx="2009742" cy="200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06D6258-ABC8-4F1F-8BB8-7DF85B0D8071}"/>
              </a:ext>
            </a:extLst>
          </p:cNvPr>
          <p:cNvSpPr/>
          <p:nvPr/>
        </p:nvSpPr>
        <p:spPr>
          <a:xfrm>
            <a:off x="3550622" y="3356992"/>
            <a:ext cx="5090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Transformation Examples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424F976-2BF8-4334-ABA9-616B22DC0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9" y="2093477"/>
            <a:ext cx="1279519" cy="117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09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CC350-21C5-4C4C-8B25-5C9450F04D52}"/>
              </a:ext>
            </a:extLst>
          </p:cNvPr>
          <p:cNvSpPr/>
          <p:nvPr/>
        </p:nvSpPr>
        <p:spPr>
          <a:xfrm>
            <a:off x="263352" y="13525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digital transformation</a:t>
            </a:r>
          </a:p>
          <a:p>
            <a:endParaRPr lang="en-A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818D17A-870A-44F7-B8A4-12F4D6C70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09597"/>
              </p:ext>
            </p:extLst>
          </p:nvPr>
        </p:nvGraphicFramePr>
        <p:xfrm>
          <a:off x="382759" y="866140"/>
          <a:ext cx="11521281" cy="531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905">
                  <a:extLst>
                    <a:ext uri="{9D8B030D-6E8A-4147-A177-3AD203B41FA5}">
                      <a16:colId xmlns:a16="http://schemas.microsoft.com/office/drawing/2014/main" val="309327787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90365695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137030782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54796365"/>
                    </a:ext>
                  </a:extLst>
                </a:gridCol>
                <a:gridCol w="4439888">
                  <a:extLst>
                    <a:ext uri="{9D8B030D-6E8A-4147-A177-3AD203B41FA5}">
                      <a16:colId xmlns:a16="http://schemas.microsoft.com/office/drawing/2014/main" val="3477875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Organisation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Mission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Digital Services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96325"/>
                  </a:ext>
                </a:extLst>
              </a:tr>
              <a:tr h="998240"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prstClr val="black"/>
                          </a:solidFill>
                          <a:uFill>
                            <a:solidFill>
                              <a:srgbClr val="6D6E71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B1G1 is a social enterprise and non-profit organization with a mission to create a world full of giving</a:t>
                      </a:r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AU" sz="1400" dirty="0">
                          <a:solidFill>
                            <a:prstClr val="black"/>
                          </a:solidFill>
                          <a:uFill>
                            <a:solidFill>
                              <a:srgbClr val="6D6E71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 platform that enables small and medium business to embed giving opportunities into the everyday business operations.</a:t>
                      </a:r>
                    </a:p>
                    <a:p>
                      <a:pPr lvl="0" algn="ctr"/>
                      <a:r>
                        <a:rPr lang="en-AU" sz="1400" dirty="0">
                          <a:solidFill>
                            <a:prstClr val="black"/>
                          </a:solidFill>
                          <a:uFill>
                            <a:solidFill>
                              <a:srgbClr val="6D6E71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2200 members and 158 million impacts to date</a:t>
                      </a:r>
                      <a:endParaRPr lang="en-US" sz="1400" dirty="0">
                        <a:solidFill>
                          <a:prstClr val="black"/>
                        </a:solidFill>
                        <a:uFill>
                          <a:solidFill>
                            <a:srgbClr val="6D6E71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858613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80957"/>
                  </a:ext>
                </a:extLst>
              </a:tr>
              <a:tr h="683756"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prstClr val="black"/>
                          </a:solidFill>
                          <a:uFill>
                            <a:solidFill>
                              <a:srgbClr val="6D6E71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 Traders exists to create jobs for disadvantaged Australians by linking business and government buyers with social enterprises</a:t>
                      </a:r>
                      <a:r>
                        <a:rPr lang="en-AU" sz="1400" dirty="0">
                          <a:solidFill>
                            <a:srgbClr val="38ACCB"/>
                          </a:solidFill>
                          <a:latin typeface="GT-Walsheim-Regular"/>
                        </a:rPr>
                        <a:t>. </a:t>
                      </a:r>
                      <a:r>
                        <a:rPr lang="en-AU" sz="1400" dirty="0">
                          <a:solidFill>
                            <a:prstClr val="black"/>
                          </a:solidFill>
                          <a:uFill>
                            <a:solidFill>
                              <a:srgbClr val="6D6E71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By 2021 Social Traders goal is to create 1,500 jobs for disadvantaged Australians</a:t>
                      </a:r>
                      <a:endParaRPr lang="en-AU" sz="1400" dirty="0"/>
                    </a:p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prstClr val="black"/>
                          </a:solidFill>
                          <a:uFill>
                            <a:solidFill>
                              <a:srgbClr val="6D6E71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Created a community of 95 business and government buyers and 600 Social Traders certified suppliers and facilitating $105 million in procurement spend</a:t>
                      </a:r>
                    </a:p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30937"/>
                  </a:ext>
                </a:extLst>
              </a:tr>
              <a:tr h="287248"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25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prstClr val="black"/>
                          </a:solidFill>
                          <a:uFill>
                            <a:solidFill>
                              <a:srgbClr val="6D6E71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 with community, government and corporate partners to solve family violence, homelessness, mental health and issues facing people with disabilities, the elderly, Aboriginal, Maori and Pasifika communities</a:t>
                      </a:r>
                      <a:endParaRPr lang="en-US" sz="1400" dirty="0">
                        <a:solidFill>
                          <a:prstClr val="black"/>
                        </a:solidFill>
                        <a:uFill>
                          <a:solidFill>
                            <a:srgbClr val="6D6E71"/>
                          </a:solidFill>
                        </a:u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>
                          <a:solidFill>
                            <a:prstClr val="black"/>
                          </a:solidFill>
                          <a:uFill>
                            <a:solidFill>
                              <a:srgbClr val="6D6E71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a study by the University of Sydney finding that almost 80 per cent of homeless people own a smartphone, </a:t>
                      </a:r>
                      <a:r>
                        <a:rPr lang="en-AU" sz="1400" b="0" dirty="0">
                          <a:solidFill>
                            <a:prstClr val="black"/>
                          </a:solidFill>
                          <a:uFill>
                            <a:solidFill>
                              <a:srgbClr val="6D6E71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Ask Izzy </a:t>
                      </a:r>
                      <a:r>
                        <a:rPr lang="en-AU" sz="1400" dirty="0">
                          <a:solidFill>
                            <a:prstClr val="black"/>
                          </a:solidFill>
                          <a:uFill>
                            <a:solidFill>
                              <a:srgbClr val="6D6E71"/>
                            </a:solidFill>
                          </a:u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provides access to a comprehensive directory of services so those who are homeless, or at risk of homelessness, can find what they need.</a:t>
                      </a:r>
                    </a:p>
                    <a:p>
                      <a:pPr algn="ctr"/>
                      <a:endParaRPr lang="en-AU" sz="1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46874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C3B14739-D10B-43F0-B9ED-CD0F83AC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59" y="1396438"/>
            <a:ext cx="2889430" cy="830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1E1C3B-655F-4FAD-B4FF-09FEED468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51" y="3039162"/>
            <a:ext cx="2566109" cy="455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405AF-B044-4F11-89BD-DAE130927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59" y="4854778"/>
            <a:ext cx="2472881" cy="61994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451E2A-E8BE-4764-846D-11E747CFAC82}"/>
              </a:ext>
            </a:extLst>
          </p:cNvPr>
          <p:cNvCxnSpPr>
            <a:cxnSpLocks/>
          </p:cNvCxnSpPr>
          <p:nvPr/>
        </p:nvCxnSpPr>
        <p:spPr>
          <a:xfrm>
            <a:off x="3215680" y="1268760"/>
            <a:ext cx="0" cy="4752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E14BD04-42BE-485E-ADEF-AEE5572EB56A}"/>
              </a:ext>
            </a:extLst>
          </p:cNvPr>
          <p:cNvCxnSpPr>
            <a:cxnSpLocks/>
          </p:cNvCxnSpPr>
          <p:nvPr/>
        </p:nvCxnSpPr>
        <p:spPr>
          <a:xfrm>
            <a:off x="7320136" y="1268760"/>
            <a:ext cx="0" cy="47525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CB61F9E-FF2A-400E-B4D1-DAF4D16FD21A}"/>
              </a:ext>
            </a:extLst>
          </p:cNvPr>
          <p:cNvSpPr/>
          <p:nvPr/>
        </p:nvSpPr>
        <p:spPr>
          <a:xfrm>
            <a:off x="263352" y="2492896"/>
            <a:ext cx="11640641" cy="1872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2DE0E7-1834-46E2-B547-875F86F28262}"/>
              </a:ext>
            </a:extLst>
          </p:cNvPr>
          <p:cNvSpPr/>
          <p:nvPr/>
        </p:nvSpPr>
        <p:spPr>
          <a:xfrm>
            <a:off x="275679" y="4369065"/>
            <a:ext cx="11628314" cy="1872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80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CC350-21C5-4C4C-8B25-5C9450F04D52}"/>
              </a:ext>
            </a:extLst>
          </p:cNvPr>
          <p:cNvSpPr/>
          <p:nvPr/>
        </p:nvSpPr>
        <p:spPr>
          <a:xfrm>
            <a:off x="263352" y="13525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Transformation Kickstart </a:t>
            </a:r>
            <a:r>
              <a:rPr lang="en-AU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(Limited availability of 5)</a:t>
            </a:r>
          </a:p>
          <a:p>
            <a:endParaRPr lang="en-A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C7ED0-959A-4D62-901C-8FBB4C2B9748}"/>
              </a:ext>
            </a:extLst>
          </p:cNvPr>
          <p:cNvSpPr txBox="1"/>
          <p:nvPr/>
        </p:nvSpPr>
        <p:spPr>
          <a:xfrm>
            <a:off x="5284433" y="1690366"/>
            <a:ext cx="6500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Operational Excellence Online Self-Assessment </a:t>
            </a:r>
            <a:r>
              <a:rPr lang="en-US" dirty="0"/>
              <a:t>- You’ll learn what steps you can take to reduce risk, create operational excellence, and leverage digital thinking to increase your impact and sustainability.</a:t>
            </a:r>
            <a:endParaRPr lang="en-AU" dirty="0"/>
          </a:p>
          <a:p>
            <a:r>
              <a:rPr lang="en-US" dirty="0"/>
              <a:t> </a:t>
            </a:r>
          </a:p>
          <a:p>
            <a:pPr lvl="0"/>
            <a:r>
              <a:rPr lang="en-US" b="1" dirty="0"/>
              <a:t>8 hours of consulting time with Human IT </a:t>
            </a:r>
            <a:r>
              <a:rPr lang="en-US" dirty="0"/>
              <a:t>to deep dive into your self-assessment and work with you to kickstart your journey</a:t>
            </a:r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81745C-4076-4ED7-9DC0-332EE01D3A11}"/>
              </a:ext>
            </a:extLst>
          </p:cNvPr>
          <p:cNvSpPr/>
          <p:nvPr/>
        </p:nvSpPr>
        <p:spPr>
          <a:xfrm>
            <a:off x="537498" y="4793982"/>
            <a:ext cx="10610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great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Exponential Organisations - </a:t>
            </a:r>
            <a:r>
              <a:rPr lang="en-A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https://exponentialorgs.com/</a:t>
            </a:r>
            <a:endParaRPr lang="en-A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Business Model Canvas - </a:t>
            </a:r>
            <a:r>
              <a:rPr lang="en-A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https://strategyzer.com/</a:t>
            </a:r>
            <a:r>
              <a:rPr lang="en-A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Align IT Whitepaper - </a:t>
            </a:r>
            <a:r>
              <a:rPr lang="en-AU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https://www.humanit.com.au/align-it-whitepaper/</a:t>
            </a:r>
            <a:endParaRPr lang="en-A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06550-5835-4825-BE31-33EF9AF07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498" y="711427"/>
            <a:ext cx="4550390" cy="37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CB4F3E-967E-4CF9-8E24-8E827818BC99}"/>
              </a:ext>
            </a:extLst>
          </p:cNvPr>
          <p:cNvSpPr/>
          <p:nvPr/>
        </p:nvSpPr>
        <p:spPr>
          <a:xfrm>
            <a:off x="539458" y="1726153"/>
            <a:ext cx="51150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proud B Corp with over 17 years in the industry, we’re one of the few organisations that covers the full spectrum of IT services - from Strategy to Transformation to Keeping IT Performing Well. </a:t>
            </a:r>
          </a:p>
          <a:p>
            <a:endParaRPr lang="en-AU" sz="10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sz="10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thrive on helping organisations increase social impact and deliver amazing service.</a:t>
            </a:r>
          </a:p>
          <a:p>
            <a:endParaRPr lang="en-AU" sz="10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further information please get in touch.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AU" sz="10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AU" altLang="en-US" sz="1000" b="1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Ian Patterson</a:t>
            </a:r>
          </a:p>
          <a:p>
            <a:pPr lvl="0" defTabSz="914400">
              <a:defRPr/>
            </a:pPr>
            <a:r>
              <a:rPr lang="en-AU" altLang="en-US" sz="10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Director | IT Strategist</a:t>
            </a:r>
          </a:p>
          <a:p>
            <a:pPr lvl="0" defTabSz="914400">
              <a:defRPr/>
            </a:pPr>
            <a:r>
              <a:rPr lang="en-AU" sz="10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258A Coventry Street South Melbourne VIC 3205</a:t>
            </a:r>
            <a:endParaRPr lang="en-AU" altLang="en-US" sz="10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AU" altLang="en-US" sz="10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Phone: 1300 13 80 40 | Mob: 0412 959 998</a:t>
            </a:r>
          </a:p>
          <a:p>
            <a:pPr lvl="0" defTabSz="914400">
              <a:defRPr/>
            </a:pPr>
            <a:r>
              <a:rPr lang="en-AU" altLang="en-US" sz="1000" dirty="0">
                <a:solidFill>
                  <a:srgbClr val="6992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Ian.patterson@humanit.com.au</a:t>
            </a:r>
            <a:endParaRPr lang="en-AU" altLang="en-US" sz="1000" dirty="0">
              <a:solidFill>
                <a:srgbClr val="6992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defTabSz="914400">
              <a:defRPr/>
            </a:pPr>
            <a:r>
              <a:rPr lang="en-AU" altLang="en-US" sz="1000" dirty="0">
                <a:solidFill>
                  <a:srgbClr val="69923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www.humanit.com.au</a:t>
            </a:r>
            <a:endParaRPr lang="en-AU" altLang="en-US" sz="1000" dirty="0">
              <a:solidFill>
                <a:srgbClr val="69923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95ECE80-4104-4528-9DC8-7079F3B5DCED}"/>
              </a:ext>
            </a:extLst>
          </p:cNvPr>
          <p:cNvCxnSpPr>
            <a:cxnSpLocks/>
          </p:cNvCxnSpPr>
          <p:nvPr/>
        </p:nvCxnSpPr>
        <p:spPr>
          <a:xfrm>
            <a:off x="6097646" y="1490676"/>
            <a:ext cx="0" cy="43924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fya-logo">
            <a:extLst>
              <a:ext uri="{FF2B5EF4-FFF2-40B4-BE49-F238E27FC236}">
                <a16:creationId xmlns:a16="http://schemas.microsoft.com/office/drawing/2014/main" id="{BE692528-4B00-49ED-A7FC-EB4D0B15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535" y="1346660"/>
            <a:ext cx="982695" cy="9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t support it solutions melbourne">
            <a:extLst>
              <a:ext uri="{FF2B5EF4-FFF2-40B4-BE49-F238E27FC236}">
                <a16:creationId xmlns:a16="http://schemas.microsoft.com/office/drawing/2014/main" id="{B1BF71D6-11A7-4B78-ADEF-EDC32BB0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096" y="3506900"/>
            <a:ext cx="1585427" cy="15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hildren-Ground">
            <a:extLst>
              <a:ext uri="{FF2B5EF4-FFF2-40B4-BE49-F238E27FC236}">
                <a16:creationId xmlns:a16="http://schemas.microsoft.com/office/drawing/2014/main" id="{B55318A4-3432-427A-8CDE-58F6A4F7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326" y="2642804"/>
            <a:ext cx="966781" cy="9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7BF149-3473-41C3-9580-A985DE761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3018" y="1401663"/>
            <a:ext cx="2046996" cy="69008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2D76EC7-E587-489B-9963-A36EC7C55E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45" y="1355710"/>
            <a:ext cx="1491630" cy="80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it support it solutions melbourne">
            <a:extLst>
              <a:ext uri="{FF2B5EF4-FFF2-40B4-BE49-F238E27FC236}">
                <a16:creationId xmlns:a16="http://schemas.microsoft.com/office/drawing/2014/main" id="{DF249F80-EB41-4B9D-9B95-7B4249607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3" b="31997"/>
          <a:stretch/>
        </p:blipFill>
        <p:spPr bwMode="auto">
          <a:xfrm>
            <a:off x="10107830" y="2792083"/>
            <a:ext cx="1462424" cy="52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PHA-142572-edited">
            <a:extLst>
              <a:ext uri="{FF2B5EF4-FFF2-40B4-BE49-F238E27FC236}">
                <a16:creationId xmlns:a16="http://schemas.microsoft.com/office/drawing/2014/main" id="{084DEF65-68A9-477B-94DF-667D9C761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51" y="4940193"/>
            <a:ext cx="1099164" cy="10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E4DFD7-A455-4407-BB12-15E236729D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0980" y="2846513"/>
            <a:ext cx="1874185" cy="426259"/>
          </a:xfrm>
          <a:prstGeom prst="rect">
            <a:avLst/>
          </a:prstGeom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9D58151D-F4F2-443B-8CF1-68507E95A4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52" y="5016195"/>
            <a:ext cx="1575215" cy="96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83B4352-CF57-4B23-A02C-4D8A4C1E3F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03818" y="5400183"/>
            <a:ext cx="1528508" cy="5191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02B1D3F-123C-4E8D-BAA9-5E044FAE34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56" y="3938948"/>
            <a:ext cx="1567114" cy="85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Triad_autumn_04">
            <a:extLst>
              <a:ext uri="{FF2B5EF4-FFF2-40B4-BE49-F238E27FC236}">
                <a16:creationId xmlns:a16="http://schemas.microsoft.com/office/drawing/2014/main" id="{8BE947B5-6ED2-455D-B5CB-920835E42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21" y="4005245"/>
            <a:ext cx="719328" cy="71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1216D47C-D1C7-43A6-B08C-C191E0551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57" y="319886"/>
            <a:ext cx="11736285" cy="8246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A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we do enables purpose driven organisations to become effective,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AU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 and maximise social impact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DAECDBE-78EE-49EB-A9A3-1E8CCB44364B}"/>
              </a:ext>
            </a:extLst>
          </p:cNvPr>
          <p:cNvCxnSpPr/>
          <p:nvPr/>
        </p:nvCxnSpPr>
        <p:spPr>
          <a:xfrm>
            <a:off x="152400" y="64856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8">
            <a:extLst>
              <a:ext uri="{FF2B5EF4-FFF2-40B4-BE49-F238E27FC236}">
                <a16:creationId xmlns:a16="http://schemas.microsoft.com/office/drawing/2014/main" id="{7C1C176B-8023-40C7-A270-A4084CDDB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8" y="3898030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9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5">
            <a:extLst>
              <a:ext uri="{FF2B5EF4-FFF2-40B4-BE49-F238E27FC236}">
                <a16:creationId xmlns:a16="http://schemas.microsoft.com/office/drawing/2014/main" id="{0CB31D69-71D7-4CB8-998A-DEEBB926476F}"/>
              </a:ext>
            </a:extLst>
          </p:cNvPr>
          <p:cNvSpPr txBox="1">
            <a:spLocks/>
          </p:cNvSpPr>
          <p:nvPr/>
        </p:nvSpPr>
        <p:spPr>
          <a:xfrm>
            <a:off x="279860" y="246324"/>
            <a:ext cx="8336420" cy="44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AU" alt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B37AB-F9C8-40D8-B909-363B7D0B36BD}"/>
              </a:ext>
            </a:extLst>
          </p:cNvPr>
          <p:cNvSpPr/>
          <p:nvPr/>
        </p:nvSpPr>
        <p:spPr>
          <a:xfrm>
            <a:off x="1055440" y="911971"/>
            <a:ext cx="81414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Defining Operational Excellence and Digital Transformation</a:t>
            </a:r>
          </a:p>
          <a:p>
            <a:pPr marL="342900" indent="-342900">
              <a:buFont typeface="+mj-lt"/>
              <a:buAutoNum type="arabicPeriod"/>
            </a:pP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Business Models</a:t>
            </a:r>
          </a:p>
          <a:p>
            <a:pPr marL="342900" indent="-342900">
              <a:buFont typeface="+mj-lt"/>
              <a:buAutoNum type="arabicPeriod"/>
            </a:pP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Excellence in action </a:t>
            </a:r>
          </a:p>
          <a:p>
            <a:pPr marL="800100" lvl="1" indent="-342900">
              <a:buFont typeface="+mj-lt"/>
              <a:buAutoNum type="arabicPeriod"/>
            </a:pP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Transformation in action </a:t>
            </a:r>
          </a:p>
          <a:p>
            <a:pPr marL="342900" indent="-342900">
              <a:buFont typeface="+mj-lt"/>
              <a:buAutoNum type="arabicPeriod"/>
            </a:pP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your technology strategy </a:t>
            </a:r>
          </a:p>
          <a:p>
            <a:pPr marL="342900" indent="-342900">
              <a:buFont typeface="+mj-lt"/>
              <a:buAutoNum type="arabicPeriod"/>
            </a:pP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digital transformation</a:t>
            </a:r>
          </a:p>
          <a:p>
            <a:pPr marL="342900" indent="-342900">
              <a:buFont typeface="+mj-lt"/>
              <a:buAutoNum type="arabicPeriod"/>
            </a:pP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Kickstart your transformation </a:t>
            </a:r>
            <a:endParaRPr lang="en-A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A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6484BF-3F54-4389-97A2-80678E8EB3E5}"/>
              </a:ext>
            </a:extLst>
          </p:cNvPr>
          <p:cNvSpPr/>
          <p:nvPr/>
        </p:nvSpPr>
        <p:spPr>
          <a:xfrm>
            <a:off x="8910849" y="890876"/>
            <a:ext cx="2511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  <a:latin typeface="Gilroy-Light"/>
              </a:rPr>
              <a:t>We listen and encourage people to feel better: building resilience, fostering healthy relationships, and connecting people with community support.</a:t>
            </a:r>
            <a:endParaRPr lang="en-A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4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CC350-21C5-4C4C-8B25-5C9450F04D52}"/>
              </a:ext>
            </a:extLst>
          </p:cNvPr>
          <p:cNvSpPr/>
          <p:nvPr/>
        </p:nvSpPr>
        <p:spPr>
          <a:xfrm>
            <a:off x="263352" y="135259"/>
            <a:ext cx="11737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Strategy – It makes a significant difference to your impact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B41461-50C0-47DD-BDAD-988E59655C62}"/>
              </a:ext>
            </a:extLst>
          </p:cNvPr>
          <p:cNvSpPr/>
          <p:nvPr/>
        </p:nvSpPr>
        <p:spPr>
          <a:xfrm>
            <a:off x="293238" y="4649096"/>
            <a:ext cx="40745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greater empowerment, choice and outcomes for every individual and community you support</a:t>
            </a:r>
            <a:endParaRPr lang="en-AU" dirty="0"/>
          </a:p>
          <a:p>
            <a:pPr algn="ctr"/>
            <a:endParaRPr lang="en-A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B641F6-B7F9-4BD8-A583-81C7320E06F6}"/>
              </a:ext>
            </a:extLst>
          </p:cNvPr>
          <p:cNvSpPr/>
          <p:nvPr/>
        </p:nvSpPr>
        <p:spPr>
          <a:xfrm>
            <a:off x="293239" y="596924"/>
            <a:ext cx="11574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You’re going to invest in technology over the coming year, with or without strategy. </a:t>
            </a:r>
          </a:p>
          <a:p>
            <a:r>
              <a:rPr lang="en-US" dirty="0"/>
              <a:t>Developing a technology strategy dramatically improves your focus and the outcomes from your investment</a:t>
            </a:r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50471C-61C4-4456-B20A-4CD03645897E}"/>
              </a:ext>
            </a:extLst>
          </p:cNvPr>
          <p:cNvSpPr/>
          <p:nvPr/>
        </p:nvSpPr>
        <p:spPr>
          <a:xfrm>
            <a:off x="8760296" y="4649096"/>
            <a:ext cx="2964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Build greater sustainability for your organisation 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C0BFF-A7D9-4746-90E5-D3C08A6B227C}"/>
              </a:ext>
            </a:extLst>
          </p:cNvPr>
          <p:cNvSpPr/>
          <p:nvPr/>
        </p:nvSpPr>
        <p:spPr>
          <a:xfrm>
            <a:off x="4756893" y="4649096"/>
            <a:ext cx="3503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Increase reach to connect with more people who need your services</a:t>
            </a:r>
            <a:endParaRPr lang="en-A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 descr="A picture containing person, LEGO&#10;&#10;Description generated with very high confidence">
            <a:extLst>
              <a:ext uri="{FF2B5EF4-FFF2-40B4-BE49-F238E27FC236}">
                <a16:creationId xmlns:a16="http://schemas.microsoft.com/office/drawing/2014/main" id="{F747FB68-3E36-41FE-98CA-0235A6F91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551097"/>
            <a:ext cx="3328872" cy="3040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46EDA8-8524-4E01-9C14-997F22555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540" y="2113210"/>
            <a:ext cx="714375" cy="1762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505661-1A5D-4F58-B13A-14FB353E1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048" y="2589793"/>
            <a:ext cx="666081" cy="1754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A47629-6F0C-49AA-975C-55E01DE51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5035" y="1803985"/>
            <a:ext cx="2091213" cy="25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1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049D20A-7DBC-4F80-A07C-4392B24A27F7}"/>
              </a:ext>
            </a:extLst>
          </p:cNvPr>
          <p:cNvSpPr/>
          <p:nvPr/>
        </p:nvSpPr>
        <p:spPr>
          <a:xfrm>
            <a:off x="281296" y="168084"/>
            <a:ext cx="1207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Driving Strategy - Operational Excellence or Digital Transformation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2D063-822D-46AD-AE94-935CAE8ACA6D}"/>
              </a:ext>
            </a:extLst>
          </p:cNvPr>
          <p:cNvSpPr txBox="1"/>
          <p:nvPr/>
        </p:nvSpPr>
        <p:spPr>
          <a:xfrm>
            <a:off x="6672064" y="1051554"/>
            <a:ext cx="4536504" cy="4597003"/>
          </a:xfrm>
          <a:prstGeom prst="round2DiagRect">
            <a:avLst/>
          </a:prstGeom>
          <a:solidFill>
            <a:srgbClr val="0070C0"/>
          </a:solidFill>
          <a:effectLst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Digital Transformation </a:t>
            </a:r>
            <a:endParaRPr lang="en-AU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AU" altLang="en-US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alt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new opportunities to fulfil your purpose, vision and mission</a:t>
            </a:r>
          </a:p>
          <a:p>
            <a:endParaRPr lang="en-AU" alt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 your organisation as the go-to leader in the space</a:t>
            </a:r>
          </a:p>
          <a:p>
            <a:endParaRPr lang="en-A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A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 new revenue streams that monetise digital assets </a:t>
            </a:r>
          </a:p>
          <a:p>
            <a:pPr>
              <a:defRPr/>
            </a:pPr>
            <a:endParaRPr lang="en-A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4AD446-120A-4C6E-A983-22ABA2F8997D}"/>
              </a:ext>
            </a:extLst>
          </p:cNvPr>
          <p:cNvSpPr txBox="1"/>
          <p:nvPr/>
        </p:nvSpPr>
        <p:spPr>
          <a:xfrm>
            <a:off x="950680" y="1073028"/>
            <a:ext cx="4536503" cy="469183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</a:t>
            </a:r>
          </a:p>
          <a:p>
            <a:r>
              <a:rPr lang="en-A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Excellence</a:t>
            </a:r>
            <a:endParaRPr lang="en-AU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AU" altLang="en-US" sz="1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Streamline back of house operations to drive efficiency and cost effectiveness</a:t>
            </a:r>
          </a:p>
          <a:p>
            <a:pPr>
              <a:buClr>
                <a:schemeClr val="tx1"/>
              </a:buClr>
            </a:pP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enable and mobilise your workforce</a:t>
            </a:r>
          </a:p>
          <a:p>
            <a:pPr>
              <a:buClr>
                <a:schemeClr val="tx1"/>
              </a:buClr>
            </a:pP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 existing services with greater effectiveness and improve client experiences</a:t>
            </a:r>
          </a:p>
          <a:p>
            <a:pPr>
              <a:buClr>
                <a:schemeClr val="tx1"/>
              </a:buClr>
            </a:pP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Optimise your customer and community reach</a:t>
            </a:r>
          </a:p>
          <a:p>
            <a:pPr>
              <a:buClr>
                <a:schemeClr val="tx1"/>
              </a:buClr>
            </a:pPr>
            <a:endParaRPr lang="en-A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06D6258-ABC8-4F1F-8BB8-7DF85B0D8071}"/>
              </a:ext>
            </a:extLst>
          </p:cNvPr>
          <p:cNvSpPr/>
          <p:nvPr/>
        </p:nvSpPr>
        <p:spPr>
          <a:xfrm>
            <a:off x="3935760" y="3059484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</a:t>
            </a:r>
          </a:p>
          <a:p>
            <a:pPr algn="ctr"/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Models 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F424F976-2BF8-4334-ABA9-616B22DC0A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876685"/>
            <a:ext cx="1279519" cy="117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51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06D6258-ABC8-4F1F-8BB8-7DF85B0D8071}"/>
              </a:ext>
            </a:extLst>
          </p:cNvPr>
          <p:cNvSpPr/>
          <p:nvPr/>
        </p:nvSpPr>
        <p:spPr>
          <a:xfrm>
            <a:off x="263352" y="135259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to Business Models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5ABCAD3-C707-4873-B5A9-5DAF0E8FCA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800" y="878259"/>
            <a:ext cx="6865006" cy="480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1F0A5B-D2DB-4386-9611-1FD772765428}"/>
              </a:ext>
            </a:extLst>
          </p:cNvPr>
          <p:cNvSpPr txBox="1"/>
          <p:nvPr/>
        </p:nvSpPr>
        <p:spPr>
          <a:xfrm>
            <a:off x="479376" y="1441626"/>
            <a:ext cx="2808311" cy="368063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 algn="ctr"/>
            <a:r>
              <a:rPr lang="en-AU" sz="2400" b="1" dirty="0">
                <a:solidFill>
                  <a:schemeClr val="bg1"/>
                </a:solidFill>
              </a:rPr>
              <a:t>A Business Model describes the rationale of how an organisation creates, delivers and captures value</a:t>
            </a:r>
            <a:endParaRPr lang="en-A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6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06D6258-ABC8-4F1F-8BB8-7DF85B0D8071}"/>
              </a:ext>
            </a:extLst>
          </p:cNvPr>
          <p:cNvSpPr/>
          <p:nvPr/>
        </p:nvSpPr>
        <p:spPr>
          <a:xfrm>
            <a:off x="263351" y="135259"/>
            <a:ext cx="11663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HFE Limited – An fictitious example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E70F18C3-2B81-426C-BED6-7E61CA311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107426"/>
              </p:ext>
            </p:extLst>
          </p:nvPr>
        </p:nvGraphicFramePr>
        <p:xfrm>
          <a:off x="2279575" y="692706"/>
          <a:ext cx="9647246" cy="5455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9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9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7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8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86018">
                <a:tc rowSpan="3">
                  <a:txBody>
                    <a:bodyPr/>
                    <a:lstStyle/>
                    <a:p>
                      <a:pPr algn="ctr"/>
                      <a:r>
                        <a:rPr lang="en-A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KP</a:t>
                      </a:r>
                    </a:p>
                    <a:p>
                      <a:endParaRPr lang="en-A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A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A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A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KA</a:t>
                      </a:r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A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VP</a:t>
                      </a:r>
                    </a:p>
                    <a:p>
                      <a:pPr algn="ctr"/>
                      <a:endParaRPr lang="en-A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A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</a:p>
                    <a:p>
                      <a:endParaRPr lang="en-A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CS</a:t>
                      </a:r>
                    </a:p>
                    <a:p>
                      <a:pPr algn="ctr"/>
                      <a:endParaRPr lang="en-A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0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61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</a:t>
                      </a:r>
                    </a:p>
                    <a:p>
                      <a:endParaRPr lang="en-A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985">
                <a:tc gridSpan="3">
                  <a:txBody>
                    <a:bodyPr/>
                    <a:lstStyle/>
                    <a:p>
                      <a:r>
                        <a:rPr lang="en-A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C$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R$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Graphic 8" descr="Present">
            <a:extLst>
              <a:ext uri="{FF2B5EF4-FFF2-40B4-BE49-F238E27FC236}">
                <a16:creationId xmlns:a16="http://schemas.microsoft.com/office/drawing/2014/main" id="{07517600-61BC-44A7-809E-45C27F904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1449" y="1104203"/>
            <a:ext cx="540159" cy="540159"/>
          </a:xfrm>
          <a:prstGeom prst="rect">
            <a:avLst/>
          </a:prstGeom>
        </p:spPr>
      </p:pic>
      <p:pic>
        <p:nvPicPr>
          <p:cNvPr id="12" name="Graphic 11" descr="Man">
            <a:extLst>
              <a:ext uri="{FF2B5EF4-FFF2-40B4-BE49-F238E27FC236}">
                <a16:creationId xmlns:a16="http://schemas.microsoft.com/office/drawing/2014/main" id="{D61B91F7-96A0-48B7-B1F2-4F1D3232E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2428" y="1766853"/>
            <a:ext cx="540160" cy="540160"/>
          </a:xfrm>
          <a:prstGeom prst="rect">
            <a:avLst/>
          </a:prstGeom>
        </p:spPr>
      </p:pic>
      <p:pic>
        <p:nvPicPr>
          <p:cNvPr id="14" name="Graphic 13" descr="Woman">
            <a:extLst>
              <a:ext uri="{FF2B5EF4-FFF2-40B4-BE49-F238E27FC236}">
                <a16:creationId xmlns:a16="http://schemas.microsoft.com/office/drawing/2014/main" id="{AA98214A-77B2-4048-917C-F44360CA23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8554" y="2414120"/>
            <a:ext cx="540160" cy="540160"/>
          </a:xfrm>
          <a:prstGeom prst="rect">
            <a:avLst/>
          </a:prstGeom>
        </p:spPr>
      </p:pic>
      <p:pic>
        <p:nvPicPr>
          <p:cNvPr id="18" name="Graphic 17" descr="Family with two children">
            <a:extLst>
              <a:ext uri="{FF2B5EF4-FFF2-40B4-BE49-F238E27FC236}">
                <a16:creationId xmlns:a16="http://schemas.microsoft.com/office/drawing/2014/main" id="{533CB998-7923-4876-A077-42CD1C0FDA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2782" y="3102335"/>
            <a:ext cx="540160" cy="54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4AB719-C585-4206-8812-D964C5751C5B}"/>
              </a:ext>
            </a:extLst>
          </p:cNvPr>
          <p:cNvSpPr txBox="1"/>
          <p:nvPr/>
        </p:nvSpPr>
        <p:spPr>
          <a:xfrm>
            <a:off x="6740419" y="1656394"/>
            <a:ext cx="1008112" cy="600164"/>
          </a:xfrm>
          <a:prstGeom prst="rect">
            <a:avLst/>
          </a:prstGeom>
          <a:solidFill>
            <a:srgbClr val="0066CC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Access to short term housing</a:t>
            </a:r>
          </a:p>
        </p:txBody>
      </p:sp>
      <p:pic>
        <p:nvPicPr>
          <p:cNvPr id="15" name="Graphic 14" descr="Present">
            <a:extLst>
              <a:ext uri="{FF2B5EF4-FFF2-40B4-BE49-F238E27FC236}">
                <a16:creationId xmlns:a16="http://schemas.microsoft.com/office/drawing/2014/main" id="{11CBBBA3-0AEE-42A4-81F0-52731A6C8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3785" y="2496048"/>
            <a:ext cx="540159" cy="5401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5A25F0-0F98-4B29-B656-2D7939F3E7DE}"/>
              </a:ext>
            </a:extLst>
          </p:cNvPr>
          <p:cNvSpPr txBox="1"/>
          <p:nvPr/>
        </p:nvSpPr>
        <p:spPr>
          <a:xfrm>
            <a:off x="6773970" y="3102335"/>
            <a:ext cx="1008112" cy="600164"/>
          </a:xfrm>
          <a:prstGeom prst="rect">
            <a:avLst/>
          </a:prstGeom>
          <a:solidFill>
            <a:srgbClr val="0066CC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Outreach and support services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FDD5D7-E2D3-491D-960B-0AFCD4C63C2B}"/>
              </a:ext>
            </a:extLst>
          </p:cNvPr>
          <p:cNvSpPr txBox="1"/>
          <p:nvPr/>
        </p:nvSpPr>
        <p:spPr>
          <a:xfrm>
            <a:off x="8850308" y="3727170"/>
            <a:ext cx="1440160" cy="261610"/>
          </a:xfrm>
          <a:prstGeom prst="rect">
            <a:avLst/>
          </a:prstGeom>
          <a:solidFill>
            <a:srgbClr val="90C226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Support Agencies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A5D744-341B-43E2-B434-DDCCA3C62A24}"/>
              </a:ext>
            </a:extLst>
          </p:cNvPr>
          <p:cNvSpPr txBox="1"/>
          <p:nvPr/>
        </p:nvSpPr>
        <p:spPr>
          <a:xfrm>
            <a:off x="8688287" y="4163283"/>
            <a:ext cx="1764202" cy="261610"/>
          </a:xfrm>
          <a:prstGeom prst="rect">
            <a:avLst/>
          </a:prstGeom>
          <a:solidFill>
            <a:srgbClr val="90C226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Government waiting lists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7D480E-8990-4024-9F66-A16845AFECDA}"/>
              </a:ext>
            </a:extLst>
          </p:cNvPr>
          <p:cNvSpPr txBox="1"/>
          <p:nvPr/>
        </p:nvSpPr>
        <p:spPr>
          <a:xfrm>
            <a:off x="8850309" y="1369864"/>
            <a:ext cx="1440160" cy="430887"/>
          </a:xfrm>
          <a:prstGeom prst="rect">
            <a:avLst/>
          </a:prstGeom>
          <a:solidFill>
            <a:srgbClr val="90C226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Housing Support Workers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7AD7E1-D9CB-42E4-B997-A4B1B199982F}"/>
              </a:ext>
            </a:extLst>
          </p:cNvPr>
          <p:cNvSpPr txBox="1"/>
          <p:nvPr/>
        </p:nvSpPr>
        <p:spPr>
          <a:xfrm>
            <a:off x="10742258" y="3772540"/>
            <a:ext cx="1040731" cy="769441"/>
          </a:xfrm>
          <a:prstGeom prst="rect">
            <a:avLst/>
          </a:prstGeom>
          <a:solidFill>
            <a:srgbClr val="90C226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Individuals and families at risk of homelessness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84E7B4-E98B-48DA-9FC9-A22727B1A970}"/>
              </a:ext>
            </a:extLst>
          </p:cNvPr>
          <p:cNvSpPr txBox="1"/>
          <p:nvPr/>
        </p:nvSpPr>
        <p:spPr>
          <a:xfrm>
            <a:off x="8112224" y="5653589"/>
            <a:ext cx="1683048" cy="261610"/>
          </a:xfrm>
          <a:prstGeom prst="rect">
            <a:avLst/>
          </a:prstGeom>
          <a:solidFill>
            <a:srgbClr val="90C226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Government funding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319D65-449D-43AC-BA62-9E6ABCF7E3CF}"/>
              </a:ext>
            </a:extLst>
          </p:cNvPr>
          <p:cNvSpPr txBox="1"/>
          <p:nvPr/>
        </p:nvSpPr>
        <p:spPr>
          <a:xfrm>
            <a:off x="10067001" y="5653589"/>
            <a:ext cx="1099129" cy="261610"/>
          </a:xfrm>
          <a:prstGeom prst="rect">
            <a:avLst/>
          </a:prstGeom>
          <a:solidFill>
            <a:srgbClr val="90C226">
              <a:alpha val="50196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Individuals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004CB2-C944-44A4-8E16-413988B24483}"/>
              </a:ext>
            </a:extLst>
          </p:cNvPr>
          <p:cNvSpPr txBox="1"/>
          <p:nvPr/>
        </p:nvSpPr>
        <p:spPr>
          <a:xfrm>
            <a:off x="4136341" y="1711586"/>
            <a:ext cx="1440160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Out Reach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6E7F39-BE73-41DA-8DA9-6D7A140D9BA6}"/>
              </a:ext>
            </a:extLst>
          </p:cNvPr>
          <p:cNvSpPr txBox="1"/>
          <p:nvPr/>
        </p:nvSpPr>
        <p:spPr>
          <a:xfrm>
            <a:off x="4136341" y="1201634"/>
            <a:ext cx="144016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AU" dirty="0"/>
              <a:t>Housing Development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B92962-0E42-4C9F-91B5-D3070C176CDF}"/>
              </a:ext>
            </a:extLst>
          </p:cNvPr>
          <p:cNvSpPr txBox="1"/>
          <p:nvPr/>
        </p:nvSpPr>
        <p:spPr>
          <a:xfrm>
            <a:off x="4136341" y="2100185"/>
            <a:ext cx="144016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Housing Support Services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CAD921-11DC-4D9B-A015-BAC36137D42E}"/>
              </a:ext>
            </a:extLst>
          </p:cNvPr>
          <p:cNvSpPr txBox="1"/>
          <p:nvPr/>
        </p:nvSpPr>
        <p:spPr>
          <a:xfrm>
            <a:off x="4136341" y="4010196"/>
            <a:ext cx="1440160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Houses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08A93D-4B61-45CA-A947-D0F5A877E15A}"/>
              </a:ext>
            </a:extLst>
          </p:cNvPr>
          <p:cNvSpPr txBox="1"/>
          <p:nvPr/>
        </p:nvSpPr>
        <p:spPr>
          <a:xfrm>
            <a:off x="4135435" y="4455980"/>
            <a:ext cx="1440160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Our People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4AEFA9-3C91-4179-9DC3-ED73CA14F7FE}"/>
              </a:ext>
            </a:extLst>
          </p:cNvPr>
          <p:cNvSpPr txBox="1"/>
          <p:nvPr/>
        </p:nvSpPr>
        <p:spPr>
          <a:xfrm>
            <a:off x="3129920" y="5690614"/>
            <a:ext cx="1440160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Our People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8CE1F3-6850-4986-87FA-134EC35B6CA4}"/>
              </a:ext>
            </a:extLst>
          </p:cNvPr>
          <p:cNvSpPr txBox="1"/>
          <p:nvPr/>
        </p:nvSpPr>
        <p:spPr>
          <a:xfrm>
            <a:off x="5001999" y="5681555"/>
            <a:ext cx="1440160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Overheads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A905E5-7C4E-4AA1-983C-EE0939C31F67}"/>
              </a:ext>
            </a:extLst>
          </p:cNvPr>
          <p:cNvSpPr txBox="1"/>
          <p:nvPr/>
        </p:nvSpPr>
        <p:spPr>
          <a:xfrm>
            <a:off x="2492015" y="2017741"/>
            <a:ext cx="1099129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00" dirty="0"/>
              <a:t>Government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E48A64-B551-4CA6-889B-07380DA2251E}"/>
              </a:ext>
            </a:extLst>
          </p:cNvPr>
          <p:cNvSpPr txBox="1"/>
          <p:nvPr/>
        </p:nvSpPr>
        <p:spPr>
          <a:xfrm>
            <a:off x="2492674" y="2531072"/>
            <a:ext cx="1099129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pPr algn="ctr"/>
            <a:r>
              <a:rPr lang="en-AU" dirty="0"/>
              <a:t>Support Agencies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FC61E3-A1EE-473B-BA03-9F2F30EA1182}"/>
              </a:ext>
            </a:extLst>
          </p:cNvPr>
          <p:cNvSpPr txBox="1"/>
          <p:nvPr/>
        </p:nvSpPr>
        <p:spPr>
          <a:xfrm>
            <a:off x="4136341" y="2602423"/>
            <a:ext cx="144016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/>
            </a:lvl1pPr>
          </a:lstStyle>
          <a:p>
            <a:r>
              <a:rPr lang="en-AU" dirty="0"/>
              <a:t>Management (HR/Finance)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7D57638-78AE-4685-AB62-826FA4BA0620}"/>
              </a:ext>
            </a:extLst>
          </p:cNvPr>
          <p:cNvSpPr/>
          <p:nvPr/>
        </p:nvSpPr>
        <p:spPr>
          <a:xfrm>
            <a:off x="288482" y="2280263"/>
            <a:ext cx="1798375" cy="3671961"/>
          </a:xfrm>
          <a:prstGeom prst="round2Diag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/>
              <a:t>Our purpose</a:t>
            </a:r>
          </a:p>
          <a:p>
            <a:pPr algn="ctr"/>
            <a:endParaRPr lang="en-AU" dirty="0"/>
          </a:p>
          <a:p>
            <a:pPr algn="ctr"/>
            <a:r>
              <a:rPr lang="en-AU" dirty="0"/>
              <a:t>To provide access to affordable housing and support for individuals and families at risk of homelessness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E91AA3-BE2E-4690-A262-7C4B8412E6AB}"/>
              </a:ext>
            </a:extLst>
          </p:cNvPr>
          <p:cNvGrpSpPr/>
          <p:nvPr/>
        </p:nvGrpSpPr>
        <p:grpSpPr>
          <a:xfrm>
            <a:off x="500211" y="781681"/>
            <a:ext cx="1396258" cy="1419725"/>
            <a:chOff x="500211" y="781681"/>
            <a:chExt cx="1396258" cy="14197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BEFAE1-55C8-4D2E-8BDF-CEFEA55B2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0211" y="781681"/>
              <a:ext cx="1396258" cy="14197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3BFAED-E2AA-4F1D-86EC-F212F627F861}"/>
                </a:ext>
              </a:extLst>
            </p:cNvPr>
            <p:cNvSpPr txBox="1"/>
            <p:nvPr/>
          </p:nvSpPr>
          <p:spPr>
            <a:xfrm>
              <a:off x="938830" y="1758859"/>
              <a:ext cx="644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</a:rPr>
                <a:t>HFE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5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42CC350-21C5-4C4C-8B25-5C9450F04D52}"/>
              </a:ext>
            </a:extLst>
          </p:cNvPr>
          <p:cNvSpPr/>
          <p:nvPr/>
        </p:nvSpPr>
        <p:spPr>
          <a:xfrm>
            <a:off x="937562" y="171015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Excellence in Action 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E8BCFDB3-AB03-4385-B5B4-98F92C0FA9BC}"/>
              </a:ext>
            </a:extLst>
          </p:cNvPr>
          <p:cNvSpPr/>
          <p:nvPr/>
        </p:nvSpPr>
        <p:spPr>
          <a:xfrm>
            <a:off x="2503522" y="823681"/>
            <a:ext cx="7436888" cy="461665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Technology Strategy and Governance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128D6F9D-3223-4AD6-BAD8-B28E780A4B86}"/>
              </a:ext>
            </a:extLst>
          </p:cNvPr>
          <p:cNvSpPr/>
          <p:nvPr/>
        </p:nvSpPr>
        <p:spPr>
          <a:xfrm>
            <a:off x="2503522" y="5645321"/>
            <a:ext cx="7436888" cy="461665"/>
          </a:xfrm>
          <a:prstGeom prst="round2Diag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IT Operations and Risk Mitigation</a:t>
            </a:r>
          </a:p>
        </p:txBody>
      </p:sp>
      <p:pic>
        <p:nvPicPr>
          <p:cNvPr id="24" name="Graphic 23" descr="Present">
            <a:extLst>
              <a:ext uri="{FF2B5EF4-FFF2-40B4-BE49-F238E27FC236}">
                <a16:creationId xmlns:a16="http://schemas.microsoft.com/office/drawing/2014/main" id="{F3498269-8892-478D-8A08-C45A6529A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4684" y="2260451"/>
            <a:ext cx="313184" cy="313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514C3-8AD5-48E7-9597-18D487B90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522" y="1317909"/>
            <a:ext cx="7436888" cy="42330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8918F3-9E25-4573-99D2-C9C2FA6A0A27}"/>
              </a:ext>
            </a:extLst>
          </p:cNvPr>
          <p:cNvSpPr/>
          <p:nvPr/>
        </p:nvSpPr>
        <p:spPr>
          <a:xfrm>
            <a:off x="2528182" y="1340768"/>
            <a:ext cx="2866704" cy="3553449"/>
          </a:xfrm>
          <a:prstGeom prst="rect">
            <a:avLst/>
          </a:prstGeom>
          <a:solidFill>
            <a:srgbClr val="90C22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  <a:p>
            <a:pPr algn="ctr"/>
            <a:endParaRPr lang="en-AU" b="1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2F0ECA-3E54-412C-8A7D-61948A2D1A82}"/>
              </a:ext>
            </a:extLst>
          </p:cNvPr>
          <p:cNvSpPr/>
          <p:nvPr/>
        </p:nvSpPr>
        <p:spPr>
          <a:xfrm>
            <a:off x="7255905" y="1340768"/>
            <a:ext cx="2654449" cy="3564859"/>
          </a:xfrm>
          <a:prstGeom prst="rect">
            <a:avLst/>
          </a:prstGeom>
          <a:solidFill>
            <a:srgbClr val="90C22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AU" sz="1100" dirty="0"/>
          </a:p>
          <a:p>
            <a:pPr algn="ctr"/>
            <a:endParaRPr lang="en-AU" sz="1100" dirty="0"/>
          </a:p>
          <a:p>
            <a:pPr algn="ctr"/>
            <a:endParaRPr lang="en-AU" sz="1100" dirty="0"/>
          </a:p>
          <a:p>
            <a:pPr algn="ctr"/>
            <a:endParaRPr lang="en-AU" sz="1100" dirty="0"/>
          </a:p>
          <a:p>
            <a:pPr algn="ctr"/>
            <a:endParaRPr lang="en-AU" sz="1100" dirty="0"/>
          </a:p>
          <a:p>
            <a:pPr algn="ctr"/>
            <a:endParaRPr lang="en-AU" sz="1100" dirty="0"/>
          </a:p>
          <a:p>
            <a:pPr algn="ctr"/>
            <a:endParaRPr lang="en-AU" sz="1100" dirty="0"/>
          </a:p>
          <a:p>
            <a:pPr algn="ctr"/>
            <a:endParaRPr lang="en-AU" sz="1100" dirty="0"/>
          </a:p>
          <a:p>
            <a:pPr algn="ctr"/>
            <a:endParaRPr lang="en-AU" sz="1100" dirty="0"/>
          </a:p>
          <a:p>
            <a:pPr algn="ctr"/>
            <a:endParaRPr lang="en-AU" sz="1100" dirty="0"/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31433-237B-4D73-9D5A-BA7A1A8C9107}"/>
              </a:ext>
            </a:extLst>
          </p:cNvPr>
          <p:cNvSpPr txBox="1"/>
          <p:nvPr/>
        </p:nvSpPr>
        <p:spPr>
          <a:xfrm>
            <a:off x="720232" y="1967850"/>
            <a:ext cx="1440160" cy="2581275"/>
          </a:xfrm>
          <a:prstGeom prst="wedgeRoundRectCallout">
            <a:avLst>
              <a:gd name="adj1" fmla="val 87407"/>
              <a:gd name="adj2" fmla="val 26960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  <a:p>
            <a:r>
              <a:rPr lang="en-AU" sz="1400" dirty="0"/>
              <a:t>Create operational efficiencies and reduce costs</a:t>
            </a:r>
          </a:p>
          <a:p>
            <a:endParaRPr lang="en-AU" sz="1400" dirty="0"/>
          </a:p>
          <a:p>
            <a:endParaRPr lang="en-AU" sz="1400" dirty="0"/>
          </a:p>
          <a:p>
            <a:endParaRPr lang="en-A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45C013-B0AA-4187-93CB-74B5DE30FF15}"/>
              </a:ext>
            </a:extLst>
          </p:cNvPr>
          <p:cNvSpPr txBox="1"/>
          <p:nvPr/>
        </p:nvSpPr>
        <p:spPr>
          <a:xfrm>
            <a:off x="10312642" y="1967850"/>
            <a:ext cx="1568402" cy="2398871"/>
          </a:xfrm>
          <a:prstGeom prst="wedgeRoundRectCallout">
            <a:avLst>
              <a:gd name="adj1" fmla="val -92187"/>
              <a:gd name="adj2" fmla="val -20064"/>
              <a:gd name="adj3" fmla="val 16667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endParaRPr lang="en-AU" sz="1400" dirty="0"/>
          </a:p>
          <a:p>
            <a:r>
              <a:rPr lang="en-AU" sz="1400" dirty="0"/>
              <a:t>Create value for individuals and  communities</a:t>
            </a:r>
          </a:p>
          <a:p>
            <a:endParaRPr lang="en-AU" sz="1400" dirty="0"/>
          </a:p>
          <a:p>
            <a:r>
              <a:rPr lang="en-AU" sz="1400" dirty="0"/>
              <a:t>Generate additional  revenue</a:t>
            </a:r>
            <a:endParaRPr lang="en-AU" sz="1000" dirty="0"/>
          </a:p>
          <a:p>
            <a:endParaRPr lang="en-AU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90F90D-43AF-43DB-BD73-D70ED7F9B804}"/>
              </a:ext>
            </a:extLst>
          </p:cNvPr>
          <p:cNvSpPr/>
          <p:nvPr/>
        </p:nvSpPr>
        <p:spPr>
          <a:xfrm>
            <a:off x="2528182" y="4913856"/>
            <a:ext cx="3654346" cy="625554"/>
          </a:xfrm>
          <a:prstGeom prst="rect">
            <a:avLst/>
          </a:prstGeom>
          <a:solidFill>
            <a:srgbClr val="90C22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  <a:p>
            <a:pPr algn="ctr"/>
            <a:endParaRPr lang="en-AU" b="1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95BC4E-BD3B-4D12-BF83-52A6E6ED425E}"/>
              </a:ext>
            </a:extLst>
          </p:cNvPr>
          <p:cNvSpPr/>
          <p:nvPr/>
        </p:nvSpPr>
        <p:spPr>
          <a:xfrm>
            <a:off x="6196294" y="4909081"/>
            <a:ext cx="3714060" cy="625554"/>
          </a:xfrm>
          <a:prstGeom prst="rect">
            <a:avLst/>
          </a:prstGeom>
          <a:solidFill>
            <a:srgbClr val="90C22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  <a:p>
            <a:pPr algn="ctr"/>
            <a:endParaRPr lang="en-AU" b="1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  <a:p>
            <a:pPr algn="ctr"/>
            <a:endParaRPr lang="en-AU" sz="11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89067-1F8B-49E3-99A2-D3BF30D01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67" y="65505"/>
            <a:ext cx="709857" cy="7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9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3" grpId="0" animBg="1"/>
      <p:bldP spid="17" grpId="0" animBg="1"/>
      <p:bldP spid="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>
            <a:extLst>
              <a:ext uri="{FF2B5EF4-FFF2-40B4-BE49-F238E27FC236}">
                <a16:creationId xmlns:a16="http://schemas.microsoft.com/office/drawing/2014/main" id="{3FAFA66E-C265-4860-B789-EA53E962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0" y="6390913"/>
            <a:ext cx="1476332" cy="40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979EB38E-B79E-4F1B-8117-04E6A955CBE5}"/>
              </a:ext>
            </a:extLst>
          </p:cNvPr>
          <p:cNvSpPr txBox="1">
            <a:spLocks/>
          </p:cNvSpPr>
          <p:nvPr/>
        </p:nvSpPr>
        <p:spPr bwMode="auto">
          <a:xfrm>
            <a:off x="11614826" y="6363871"/>
            <a:ext cx="510324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CB0AF-CA55-479F-8392-8C86EC3692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69923A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69923A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4E385D-8BF8-4925-BBFF-C2387DEF0E76}"/>
              </a:ext>
            </a:extLst>
          </p:cNvPr>
          <p:cNvCxnSpPr/>
          <p:nvPr/>
        </p:nvCxnSpPr>
        <p:spPr>
          <a:xfrm>
            <a:off x="0" y="6333283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98077B3B-AB6D-4CE1-AE85-6BFB783188DF}"/>
              </a:ext>
            </a:extLst>
          </p:cNvPr>
          <p:cNvSpPr/>
          <p:nvPr/>
        </p:nvSpPr>
        <p:spPr>
          <a:xfrm>
            <a:off x="997694" y="171669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 Excellence in Action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A8803D8-20CC-4645-BD37-D609F6BB8908}"/>
              </a:ext>
            </a:extLst>
          </p:cNvPr>
          <p:cNvGrpSpPr/>
          <p:nvPr/>
        </p:nvGrpSpPr>
        <p:grpSpPr>
          <a:xfrm>
            <a:off x="3179130" y="389918"/>
            <a:ext cx="5767211" cy="5683092"/>
            <a:chOff x="3179130" y="389918"/>
            <a:chExt cx="5767211" cy="568309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C72F60-0596-4181-9541-BEF76750E994}"/>
                </a:ext>
              </a:extLst>
            </p:cNvPr>
            <p:cNvGrpSpPr/>
            <p:nvPr/>
          </p:nvGrpSpPr>
          <p:grpSpPr>
            <a:xfrm>
              <a:off x="3179130" y="389918"/>
              <a:ext cx="5767211" cy="5683092"/>
              <a:chOff x="3227677" y="377408"/>
              <a:chExt cx="5767211" cy="568309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AEF84B6-EAA1-45F3-B70B-BAFABCE514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18" t="25549" r="25408" b="24258"/>
              <a:stretch/>
            </p:blipFill>
            <p:spPr>
              <a:xfrm>
                <a:off x="4151784" y="1268781"/>
                <a:ext cx="3875327" cy="4029332"/>
              </a:xfrm>
              <a:prstGeom prst="rect">
                <a:avLst/>
              </a:prstGeom>
            </p:spPr>
          </p:pic>
          <p:sp>
            <p:nvSpPr>
              <p:cNvPr id="3" name="Moon 2">
                <a:extLst>
                  <a:ext uri="{FF2B5EF4-FFF2-40B4-BE49-F238E27FC236}">
                    <a16:creationId xmlns:a16="http://schemas.microsoft.com/office/drawing/2014/main" id="{16EAA9AD-24E7-440A-9FA8-0577E72BD2E1}"/>
                  </a:ext>
                </a:extLst>
              </p:cNvPr>
              <p:cNvSpPr/>
              <p:nvPr/>
            </p:nvSpPr>
            <p:spPr>
              <a:xfrm rot="2649358">
                <a:off x="4136500" y="484636"/>
                <a:ext cx="1049001" cy="3039553"/>
              </a:xfrm>
              <a:prstGeom prst="moon">
                <a:avLst>
                  <a:gd name="adj" fmla="val 4224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9" name="Moon 8">
                <a:extLst>
                  <a:ext uri="{FF2B5EF4-FFF2-40B4-BE49-F238E27FC236}">
                    <a16:creationId xmlns:a16="http://schemas.microsoft.com/office/drawing/2014/main" id="{87E4486B-B726-41C9-8325-BA24A0914DD9}"/>
                  </a:ext>
                </a:extLst>
              </p:cNvPr>
              <p:cNvSpPr/>
              <p:nvPr/>
            </p:nvSpPr>
            <p:spPr>
              <a:xfrm rot="7849014">
                <a:off x="6950611" y="374931"/>
                <a:ext cx="1049001" cy="3039553"/>
              </a:xfrm>
              <a:prstGeom prst="moon">
                <a:avLst>
                  <a:gd name="adj" fmla="val 4224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0" name="Moon 9">
                <a:extLst>
                  <a:ext uri="{FF2B5EF4-FFF2-40B4-BE49-F238E27FC236}">
                    <a16:creationId xmlns:a16="http://schemas.microsoft.com/office/drawing/2014/main" id="{33C6D08F-B721-42BE-B1B1-F75CDD9019E5}"/>
                  </a:ext>
                </a:extLst>
              </p:cNvPr>
              <p:cNvSpPr/>
              <p:nvPr/>
            </p:nvSpPr>
            <p:spPr>
              <a:xfrm rot="14354966">
                <a:off x="6663052" y="3323014"/>
                <a:ext cx="1049001" cy="3039553"/>
              </a:xfrm>
              <a:prstGeom prst="moon">
                <a:avLst>
                  <a:gd name="adj" fmla="val 4224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1" name="Moon 10">
                <a:extLst>
                  <a:ext uri="{FF2B5EF4-FFF2-40B4-BE49-F238E27FC236}">
                    <a16:creationId xmlns:a16="http://schemas.microsoft.com/office/drawing/2014/main" id="{EE52BFB8-1295-49C1-A5DA-797917DBCC97}"/>
                  </a:ext>
                </a:extLst>
              </p:cNvPr>
              <p:cNvSpPr/>
              <p:nvPr/>
            </p:nvSpPr>
            <p:spPr>
              <a:xfrm rot="18100216">
                <a:off x="4458161" y="3306647"/>
                <a:ext cx="1049001" cy="3039553"/>
              </a:xfrm>
              <a:prstGeom prst="moon">
                <a:avLst>
                  <a:gd name="adj" fmla="val 4224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D354B8B-BCDE-4AD1-87F5-F45BEB616360}"/>
                  </a:ext>
                </a:extLst>
              </p:cNvPr>
              <p:cNvSpPr/>
              <p:nvPr/>
            </p:nvSpPr>
            <p:spPr>
              <a:xfrm rot="19557049">
                <a:off x="3227677" y="1080466"/>
                <a:ext cx="2325588" cy="590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9E20775-00BA-41EB-8C91-3A454E64689E}"/>
                  </a:ext>
                </a:extLst>
              </p:cNvPr>
              <p:cNvSpPr/>
              <p:nvPr/>
            </p:nvSpPr>
            <p:spPr>
              <a:xfrm rot="19557049">
                <a:off x="6625632" y="4891056"/>
                <a:ext cx="2325588" cy="590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DFDDCB4-0E76-4002-A8A2-2D8896F7F06C}"/>
                  </a:ext>
                </a:extLst>
              </p:cNvPr>
              <p:cNvSpPr/>
              <p:nvPr/>
            </p:nvSpPr>
            <p:spPr>
              <a:xfrm rot="3087636">
                <a:off x="6980165" y="1244970"/>
                <a:ext cx="2325588" cy="590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95D8CF2-F0AD-4B5C-90A0-1470334FFB9E}"/>
                  </a:ext>
                </a:extLst>
              </p:cNvPr>
              <p:cNvSpPr/>
              <p:nvPr/>
            </p:nvSpPr>
            <p:spPr>
              <a:xfrm rot="3087636">
                <a:off x="2971873" y="4602474"/>
                <a:ext cx="2325588" cy="5904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409179-5E23-45AB-9A1C-E60AE796094A}"/>
                </a:ext>
              </a:extLst>
            </p:cNvPr>
            <p:cNvSpPr/>
            <p:nvPr/>
          </p:nvSpPr>
          <p:spPr>
            <a:xfrm>
              <a:off x="5112394" y="2319063"/>
              <a:ext cx="1819431" cy="18727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2" name="Graphic 21" descr="Present">
              <a:extLst>
                <a:ext uri="{FF2B5EF4-FFF2-40B4-BE49-F238E27FC236}">
                  <a16:creationId xmlns:a16="http://schemas.microsoft.com/office/drawing/2014/main" id="{F45F1F3A-718C-4BE2-B837-8E76132A92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7414" y="2941980"/>
              <a:ext cx="540991" cy="560100"/>
            </a:xfrm>
            <a:prstGeom prst="rect">
              <a:avLst/>
            </a:prstGeom>
          </p:spPr>
        </p:pic>
        <p:pic>
          <p:nvPicPr>
            <p:cNvPr id="23" name="Graphic 22" descr="Present">
              <a:extLst>
                <a:ext uri="{FF2B5EF4-FFF2-40B4-BE49-F238E27FC236}">
                  <a16:creationId xmlns:a16="http://schemas.microsoft.com/office/drawing/2014/main" id="{513667AC-F5DB-4083-97F5-7147AADEA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15046" y="2956261"/>
              <a:ext cx="560099" cy="560099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31D4F0D-4293-49A3-93C9-ABEC12AAC6F8}"/>
              </a:ext>
            </a:extLst>
          </p:cNvPr>
          <p:cNvGrpSpPr/>
          <p:nvPr/>
        </p:nvGrpSpPr>
        <p:grpSpPr>
          <a:xfrm>
            <a:off x="3076561" y="527116"/>
            <a:ext cx="5871632" cy="5871632"/>
            <a:chOff x="3168661" y="508502"/>
            <a:chExt cx="5871632" cy="58716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4B9AC6D-7B44-4831-AE77-149B1144E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8661" y="508502"/>
              <a:ext cx="5871632" cy="5871632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AFF7E93-A21D-4CA9-885B-00AF6CE8B224}"/>
                </a:ext>
              </a:extLst>
            </p:cNvPr>
            <p:cNvGrpSpPr/>
            <p:nvPr/>
          </p:nvGrpSpPr>
          <p:grpSpPr>
            <a:xfrm>
              <a:off x="5442264" y="2776190"/>
              <a:ext cx="1391071" cy="1416111"/>
              <a:chOff x="87952" y="589711"/>
              <a:chExt cx="1391071" cy="141611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667B91D-70CD-4083-9402-0C8E0D35A231}"/>
                  </a:ext>
                </a:extLst>
              </p:cNvPr>
              <p:cNvSpPr/>
              <p:nvPr/>
            </p:nvSpPr>
            <p:spPr>
              <a:xfrm>
                <a:off x="87952" y="589711"/>
                <a:ext cx="1391071" cy="141611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pic>
            <p:nvPicPr>
              <p:cNvPr id="43" name="Graphic 42" descr="Present">
                <a:extLst>
                  <a:ext uri="{FF2B5EF4-FFF2-40B4-BE49-F238E27FC236}">
                    <a16:creationId xmlns:a16="http://schemas.microsoft.com/office/drawing/2014/main" id="{978FE0CB-4A8E-497B-B2FC-32B1798D4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2399" y="1114686"/>
                <a:ext cx="453339" cy="418239"/>
              </a:xfrm>
              <a:prstGeom prst="rect">
                <a:avLst/>
              </a:prstGeom>
            </p:spPr>
          </p:pic>
          <p:pic>
            <p:nvPicPr>
              <p:cNvPr id="44" name="Graphic 43" descr="Present">
                <a:extLst>
                  <a:ext uri="{FF2B5EF4-FFF2-40B4-BE49-F238E27FC236}">
                    <a16:creationId xmlns:a16="http://schemas.microsoft.com/office/drawing/2014/main" id="{C6581C60-EB82-451A-B901-AF0D0145EF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81094" y="1114897"/>
                <a:ext cx="453338" cy="418238"/>
              </a:xfrm>
              <a:prstGeom prst="rect">
                <a:avLst/>
              </a:prstGeom>
            </p:spPr>
          </p:pic>
        </p:grpSp>
      </p:grp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593CD4BC-EE6D-42EB-9E06-433EAB940C8C}"/>
              </a:ext>
            </a:extLst>
          </p:cNvPr>
          <p:cNvSpPr/>
          <p:nvPr/>
        </p:nvSpPr>
        <p:spPr>
          <a:xfrm>
            <a:off x="6998573" y="5620372"/>
            <a:ext cx="4092967" cy="600164"/>
          </a:xfrm>
          <a:prstGeom prst="wedgeRectCallout">
            <a:avLst>
              <a:gd name="adj1" fmla="val -61897"/>
              <a:gd name="adj2" fmla="val -43426"/>
            </a:avLst>
          </a:prstGeom>
          <a:ln>
            <a:solidFill>
              <a:srgbClr val="69923A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altLang="en-US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Implemented a hybrid cloud (public could / private cloud) platform to </a:t>
            </a:r>
            <a:r>
              <a:rPr lang="en-AU" sz="1100" dirty="0">
                <a:latin typeface="Calibri" panose="020F0502020204030204" pitchFamily="34" charset="0"/>
                <a:cs typeface="Calibri" panose="020F0502020204030204" pitchFamily="34" charset="0"/>
              </a:rPr>
              <a:t>keep systems secure, reliable, well performing and </a:t>
            </a:r>
            <a:r>
              <a:rPr lang="en-AU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agile. Leveraged multiple datacentres for business continuity planning.</a:t>
            </a:r>
            <a:endParaRPr lang="en-A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AAFE0C2F-BED4-4E32-BEF7-73C0034D3612}"/>
              </a:ext>
            </a:extLst>
          </p:cNvPr>
          <p:cNvSpPr/>
          <p:nvPr/>
        </p:nvSpPr>
        <p:spPr>
          <a:xfrm>
            <a:off x="192919" y="1408857"/>
            <a:ext cx="3558740" cy="830997"/>
          </a:xfrm>
          <a:prstGeom prst="wedgeRectCallout">
            <a:avLst>
              <a:gd name="adj1" fmla="val 55761"/>
              <a:gd name="adj2" fmla="val 50973"/>
            </a:avLst>
          </a:prstGeom>
          <a:solidFill>
            <a:schemeClr val="bg1"/>
          </a:solidFill>
          <a:ln>
            <a:solidFill>
              <a:srgbClr val="769D1F"/>
            </a:solidFill>
          </a:ln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Built a BI dashboard – provides their leaders with on-demand access to management reports across the organisation to drive informed and timely decision making.</a:t>
            </a:r>
            <a:endParaRPr lang="en-AU" sz="1200" dirty="0"/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78198890-3697-472C-B4EE-5A69E41E06FB}"/>
              </a:ext>
            </a:extLst>
          </p:cNvPr>
          <p:cNvSpPr/>
          <p:nvPr/>
        </p:nvSpPr>
        <p:spPr>
          <a:xfrm>
            <a:off x="6694899" y="607124"/>
            <a:ext cx="4134491" cy="430887"/>
          </a:xfrm>
          <a:prstGeom prst="wedgeRectCallout">
            <a:avLst>
              <a:gd name="adj1" fmla="val -41264"/>
              <a:gd name="adj2" fmla="val 94837"/>
            </a:avLst>
          </a:prstGeom>
          <a:ln>
            <a:solidFill>
              <a:srgbClr val="69923A"/>
            </a:solidFill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AU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technology governance practises to oversee IT operations, manage risk and ensure IT projects deliver the expected outcomes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135DEDC-2F18-412D-9585-ECDFC0DFC76C}"/>
              </a:ext>
            </a:extLst>
          </p:cNvPr>
          <p:cNvSpPr/>
          <p:nvPr/>
        </p:nvSpPr>
        <p:spPr>
          <a:xfrm>
            <a:off x="7658506" y="1226062"/>
            <a:ext cx="3609530" cy="430887"/>
          </a:xfrm>
          <a:prstGeom prst="wedgeRectCallout">
            <a:avLst>
              <a:gd name="adj1" fmla="val -60642"/>
              <a:gd name="adj2" fmla="val 26120"/>
            </a:avLst>
          </a:prstGeom>
          <a:ln>
            <a:solidFill>
              <a:srgbClr val="69923A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AU" sz="1100" dirty="0">
                <a:latin typeface="Calibri" panose="020F0502020204030204" pitchFamily="34" charset="0"/>
                <a:cs typeface="Calibri" panose="020F0502020204030204" pitchFamily="34" charset="0"/>
              </a:rPr>
              <a:t>Matured  data governance practises to comply with the NDB Scheme, protect customers privacy, and our brand.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6528C0B-D502-4761-B1F3-44A807FCD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67" y="65505"/>
            <a:ext cx="709857" cy="722256"/>
          </a:xfrm>
          <a:prstGeom prst="rect">
            <a:avLst/>
          </a:prstGeom>
        </p:spPr>
      </p:pic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20E2AAB4-5C06-466F-B3A2-0A17D72A0B8A}"/>
              </a:ext>
            </a:extLst>
          </p:cNvPr>
          <p:cNvSpPr/>
          <p:nvPr/>
        </p:nvSpPr>
        <p:spPr>
          <a:xfrm>
            <a:off x="225690" y="2594914"/>
            <a:ext cx="3234180" cy="1384995"/>
          </a:xfrm>
          <a:prstGeom prst="wedgeRectCallout">
            <a:avLst>
              <a:gd name="adj1" fmla="val 58062"/>
              <a:gd name="adj2" fmla="val -17241"/>
            </a:avLst>
          </a:prstGeom>
          <a:solidFill>
            <a:schemeClr val="bg1"/>
          </a:solidFill>
          <a:ln>
            <a:solidFill>
              <a:srgbClr val="769D1F"/>
            </a:solidFill>
          </a:ln>
        </p:spPr>
        <p:txBody>
          <a:bodyPr wrap="square">
            <a:spAutoFit/>
          </a:bodyPr>
          <a:lstStyle/>
          <a:p>
            <a:pPr algn="r"/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Integrated client management system with digital marketing, rostering, time sheeting, HCM, payroll and finance systems. </a:t>
            </a:r>
          </a:p>
          <a:p>
            <a:pPr algn="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Standardised applications versions and provided training across the workforce.</a:t>
            </a:r>
          </a:p>
          <a:p>
            <a:pPr algn="r"/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2E6E1F3E-8AE9-4233-90C0-23679D22A2E1}"/>
              </a:ext>
            </a:extLst>
          </p:cNvPr>
          <p:cNvSpPr/>
          <p:nvPr/>
        </p:nvSpPr>
        <p:spPr>
          <a:xfrm>
            <a:off x="225691" y="3845898"/>
            <a:ext cx="3228144" cy="1615827"/>
          </a:xfrm>
          <a:prstGeom prst="wedgeRectCallout">
            <a:avLst>
              <a:gd name="adj1" fmla="val 61414"/>
              <a:gd name="adj2" fmla="val -37358"/>
            </a:avLst>
          </a:prstGeom>
          <a:ln>
            <a:solidFill>
              <a:srgbClr val="69923A"/>
            </a:solidFill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endParaRPr lang="en-AU" sz="1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>
              <a:defRPr/>
            </a:pPr>
            <a:r>
              <a:rPr lang="en-AU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Implemented cloud based email, Intranet and knowledge management system. </a:t>
            </a:r>
          </a:p>
          <a:p>
            <a:pPr lvl="0" defTabSz="457200">
              <a:defRPr/>
            </a:pPr>
            <a:endParaRPr lang="en-AU" sz="11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>
              <a:defRPr/>
            </a:pPr>
            <a:r>
              <a:rPr lang="en-AU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 the workforce with mobile devices to enable the </a:t>
            </a:r>
            <a:r>
              <a:rPr lang="en-AU" altLang="en-US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team to store, share, search information and collaborate from anywhere - whilst reducing the use of paper</a:t>
            </a:r>
          </a:p>
          <a:p>
            <a:pPr lvl="0" defTabSz="457200">
              <a:defRPr/>
            </a:pPr>
            <a:endParaRPr lang="en-AU" sz="1100" dirty="0"/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36CA0087-359D-4473-87A1-ECC8C336C988}"/>
              </a:ext>
            </a:extLst>
          </p:cNvPr>
          <p:cNvSpPr/>
          <p:nvPr/>
        </p:nvSpPr>
        <p:spPr>
          <a:xfrm>
            <a:off x="570486" y="4978701"/>
            <a:ext cx="3228143" cy="769441"/>
          </a:xfrm>
          <a:prstGeom prst="wedgeRectCallout">
            <a:avLst>
              <a:gd name="adj1" fmla="val 62175"/>
              <a:gd name="adj2" fmla="val -55149"/>
            </a:avLst>
          </a:prstGeom>
          <a:ln>
            <a:solidFill>
              <a:srgbClr val="69923A"/>
            </a:solidFill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AU" sz="1100" dirty="0">
                <a:latin typeface="Calibri" panose="020F0502020204030204" pitchFamily="34" charset="0"/>
                <a:cs typeface="Calibri" panose="020F0502020204030204" pitchFamily="34" charset="0"/>
              </a:rPr>
              <a:t>Partnered with an IT firm with strong support capabilities and responsiveness. Educated their workforce how to stay safe and productive when using company systems. </a:t>
            </a:r>
            <a:endParaRPr lang="en-AU" sz="1100" dirty="0"/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F2491A4C-C9D1-4243-84F6-57CCC9E39C4F}"/>
              </a:ext>
            </a:extLst>
          </p:cNvPr>
          <p:cNvSpPr/>
          <p:nvPr/>
        </p:nvSpPr>
        <p:spPr>
          <a:xfrm>
            <a:off x="8654798" y="3698276"/>
            <a:ext cx="3242021" cy="1107996"/>
          </a:xfrm>
          <a:prstGeom prst="wedgeRectCallout">
            <a:avLst>
              <a:gd name="adj1" fmla="val -58708"/>
              <a:gd name="adj2" fmla="val -5880"/>
            </a:avLst>
          </a:prstGeom>
          <a:ln>
            <a:solidFill>
              <a:srgbClr val="69923A"/>
            </a:solidFill>
          </a:ln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AU" alt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Provided a web portal for support agencies to easily connect with Outreach team.</a:t>
            </a:r>
          </a:p>
          <a:p>
            <a:pPr lvl="0" defTabSz="457200">
              <a:defRPr/>
            </a:pPr>
            <a:endParaRPr lang="en-A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>
              <a:defRPr/>
            </a:pPr>
            <a:r>
              <a:rPr lang="en-AU" sz="1100" dirty="0">
                <a:latin typeface="Calibri" panose="020F0502020204030204" pitchFamily="34" charset="0"/>
                <a:cs typeface="Calibri" panose="020F0502020204030204" pitchFamily="34" charset="0"/>
              </a:rPr>
              <a:t>Provided housing support workers with full mobile access to systems – enabling them to spend more time with individuals and zero time in the office.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0701A71C-EF29-4E5D-AC61-4DD76034A4E2}"/>
              </a:ext>
            </a:extLst>
          </p:cNvPr>
          <p:cNvSpPr/>
          <p:nvPr/>
        </p:nvSpPr>
        <p:spPr>
          <a:xfrm>
            <a:off x="8762145" y="1976763"/>
            <a:ext cx="3173760" cy="1277273"/>
          </a:xfrm>
          <a:prstGeom prst="wedgeRectCallout">
            <a:avLst>
              <a:gd name="adj1" fmla="val -59248"/>
              <a:gd name="adj2" fmla="val 20228"/>
            </a:avLst>
          </a:prstGeom>
          <a:ln>
            <a:solidFill>
              <a:srgbClr val="69923A"/>
            </a:solidFill>
          </a:ln>
        </p:spPr>
        <p:txBody>
          <a:bodyPr wrap="square">
            <a:spAutoFit/>
          </a:bodyPr>
          <a:lstStyle/>
          <a:p>
            <a:r>
              <a:rPr lang="en-AU" sz="1100" dirty="0">
                <a:latin typeface="Calibri" panose="020F0502020204030204" pitchFamily="34" charset="0"/>
                <a:cs typeface="Calibri" panose="020F0502020204030204" pitchFamily="34" charset="0"/>
              </a:rPr>
              <a:t>Leveraged web and social media to build a community across support agencies,  increasing the ability to connect with people in need.</a:t>
            </a:r>
          </a:p>
          <a:p>
            <a:endParaRPr lang="en-A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1100" dirty="0">
                <a:latin typeface="Calibri" panose="020F0502020204030204" pitchFamily="34" charset="0"/>
                <a:cs typeface="Calibri" panose="020F0502020204030204" pitchFamily="34" charset="0"/>
              </a:rPr>
              <a:t>Leverage web and social media to share stories, engage funders, supporters, volunteers and attract talented passionate staff.</a:t>
            </a:r>
            <a:endParaRPr lang="en-AU" sz="11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F566E5-D6E1-42E1-AE72-A47EBD381325}"/>
              </a:ext>
            </a:extLst>
          </p:cNvPr>
          <p:cNvSpPr txBox="1"/>
          <p:nvPr/>
        </p:nvSpPr>
        <p:spPr>
          <a:xfrm>
            <a:off x="695949" y="1709444"/>
            <a:ext cx="2382143" cy="3384709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alt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</a:p>
          <a:p>
            <a:pPr>
              <a:defRPr/>
            </a:pPr>
            <a:endParaRPr lang="en-AU" altLang="en-US" sz="1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Streamlined back of house operations to drive efficiency and cost effectiveness</a:t>
            </a:r>
          </a:p>
          <a:p>
            <a:pPr>
              <a:buClr>
                <a:schemeClr val="tx1"/>
              </a:buClr>
            </a:pP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enabled and mobilised the workforce</a:t>
            </a:r>
          </a:p>
          <a:p>
            <a:pPr>
              <a:buClr>
                <a:schemeClr val="tx1"/>
              </a:buClr>
            </a:pPr>
            <a:endParaRPr lang="en-A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</a:pPr>
            <a:endParaRPr lang="en-A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C908B0-2D55-46FE-AF8C-E1FD2253F972}"/>
              </a:ext>
            </a:extLst>
          </p:cNvPr>
          <p:cNvSpPr txBox="1"/>
          <p:nvPr/>
        </p:nvSpPr>
        <p:spPr>
          <a:xfrm>
            <a:off x="9023021" y="1678786"/>
            <a:ext cx="2653145" cy="3415367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AU" altLang="en-US" sz="1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en-AU" alt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</a:p>
          <a:p>
            <a:pPr>
              <a:buClr>
                <a:schemeClr val="tx1"/>
              </a:buClr>
            </a:pP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Optimised customer and community reach</a:t>
            </a:r>
          </a:p>
          <a:p>
            <a:pPr>
              <a:buClr>
                <a:schemeClr val="tx1"/>
              </a:buClr>
            </a:pP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Delivering existing services with greater effectiveness and improved customer experience</a:t>
            </a:r>
          </a:p>
          <a:p>
            <a:pPr>
              <a:buClr>
                <a:schemeClr val="tx1"/>
              </a:buClr>
            </a:pPr>
            <a:endParaRPr lang="en-A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en-A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3" grpId="0" animBg="1"/>
      <p:bldP spid="8" grpId="0" animBg="1"/>
      <p:bldP spid="38" grpId="0" animBg="1"/>
      <p:bldP spid="39" grpId="0" animBg="1"/>
      <p:bldP spid="40" grpId="0" animBg="1"/>
      <p:bldP spid="35" grpId="0" animBg="1"/>
      <p:bldP spid="34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E0935A2F859E4EB24C2BE7E9AFB14B" ma:contentTypeVersion="10" ma:contentTypeDescription="Create a new document." ma:contentTypeScope="" ma:versionID="b1245953d56853160e4f081df93ab58e">
  <xsd:schema xmlns:xsd="http://www.w3.org/2001/XMLSchema" xmlns:xs="http://www.w3.org/2001/XMLSchema" xmlns:p="http://schemas.microsoft.com/office/2006/metadata/properties" xmlns:ns2="dee90e11-a991-4b4f-9331-890ca3d08c5e" xmlns:ns3="cd3ac8cd-6b17-4794-8b4f-50a72f640d74" targetNamespace="http://schemas.microsoft.com/office/2006/metadata/properties" ma:root="true" ma:fieldsID="ddd5412e63d518ccb46603b68f8baf91" ns2:_="" ns3:_="">
    <xsd:import namespace="dee90e11-a991-4b4f-9331-890ca3d08c5e"/>
    <xsd:import namespace="cd3ac8cd-6b17-4794-8b4f-50a72f640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90e11-a991-4b4f-9331-890ca3d08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ac8cd-6b17-4794-8b4f-50a72f640d7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AADE2-049A-4AD6-9351-721017F2555E}">
  <ds:schemaRefs>
    <ds:schemaRef ds:uri="http://purl.org/dc/elements/1.1/"/>
    <ds:schemaRef ds:uri="http://schemas.microsoft.com/office/2006/metadata/properties"/>
    <ds:schemaRef ds:uri="dee90e11-a991-4b4f-9331-890ca3d08c5e"/>
    <ds:schemaRef ds:uri="http://purl.org/dc/terms/"/>
    <ds:schemaRef ds:uri="http://schemas.openxmlformats.org/package/2006/metadata/core-properties"/>
    <ds:schemaRef ds:uri="cd3ac8cd-6b17-4794-8b4f-50a72f640d74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882A64-0762-4709-AE13-41E2138CE5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67C5E6-5CBC-47DA-8FC5-6835868E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90e11-a991-4b4f-9331-890ca3d08c5e"/>
    <ds:schemaRef ds:uri="cd3ac8cd-6b17-4794-8b4f-50a72f640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14033</TotalTime>
  <Words>1307</Words>
  <Application>Microsoft Office PowerPoint</Application>
  <PresentationFormat>Widescreen</PresentationFormat>
  <Paragraphs>317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Calibri Light</vt:lpstr>
      <vt:lpstr>Gilroy-Light</vt:lpstr>
      <vt:lpstr>GT-Walsheim-Regular</vt:lpstr>
      <vt:lpstr>Tahoma</vt:lpstr>
      <vt:lpstr>Times</vt:lpstr>
      <vt:lpstr>Trebuchet MS</vt:lpstr>
      <vt:lpstr>Wingdings 3</vt:lpstr>
      <vt:lpstr>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Patterson</dc:creator>
  <cp:lastModifiedBy>Ian Patterson</cp:lastModifiedBy>
  <cp:revision>1164</cp:revision>
  <cp:lastPrinted>2015-02-19T21:25:48Z</cp:lastPrinted>
  <dcterms:created xsi:type="dcterms:W3CDTF">2008-08-15T05:28:37Z</dcterms:created>
  <dcterms:modified xsi:type="dcterms:W3CDTF">2018-08-30T05:24:35Z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0x010100B4E0935A2F859E4EB24C2BE7E9AFB14B</vt:lpwstr>
  </property>
</Properties>
</file>